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57" r:id="rId2"/>
    <p:sldId id="258" r:id="rId3"/>
    <p:sldId id="274" r:id="rId4"/>
    <p:sldId id="275" r:id="rId5"/>
    <p:sldId id="276" r:id="rId6"/>
    <p:sldId id="277" r:id="rId7"/>
    <p:sldId id="278" r:id="rId8"/>
    <p:sldId id="279" r:id="rId9"/>
    <p:sldId id="280" r:id="rId10"/>
    <p:sldId id="284" r:id="rId11"/>
    <p:sldId id="290" r:id="rId12"/>
    <p:sldId id="291" r:id="rId13"/>
    <p:sldId id="281" r:id="rId14"/>
    <p:sldId id="282" r:id="rId15"/>
    <p:sldId id="292" r:id="rId16"/>
    <p:sldId id="283" r:id="rId17"/>
    <p:sldId id="267" r:id="rId18"/>
    <p:sldId id="289" r:id="rId19"/>
    <p:sldId id="268" r:id="rId20"/>
    <p:sldId id="293" r:id="rId21"/>
    <p:sldId id="285" r:id="rId22"/>
    <p:sldId id="269" r:id="rId23"/>
    <p:sldId id="294" r:id="rId24"/>
    <p:sldId id="295" r:id="rId25"/>
    <p:sldId id="296" r:id="rId26"/>
    <p:sldId id="297" r:id="rId27"/>
    <p:sldId id="298" r:id="rId28"/>
    <p:sldId id="299" r:id="rId29"/>
    <p:sldId id="265" r:id="rId30"/>
    <p:sldId id="266" r:id="rId31"/>
    <p:sldId id="287" r:id="rId32"/>
    <p:sldId id="288" r:id="rId33"/>
    <p:sldId id="259" r:id="rId34"/>
  </p:sldIdLst>
  <p:sldSz cx="9144000" cy="6858000" type="screen4x3"/>
  <p:notesSz cx="7099300"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67398" autoAdjust="0"/>
  </p:normalViewPr>
  <p:slideViewPr>
    <p:cSldViewPr snapToGrid="0">
      <p:cViewPr varScale="1">
        <p:scale>
          <a:sx n="55" d="100"/>
          <a:sy n="55" d="100"/>
        </p:scale>
        <p:origin x="1548" y="28"/>
      </p:cViewPr>
      <p:guideLst/>
    </p:cSldViewPr>
  </p:slideViewPr>
  <p:notesTextViewPr>
    <p:cViewPr>
      <p:scale>
        <a:sx n="1" d="1"/>
        <a:sy n="1" d="1"/>
      </p:scale>
      <p:origin x="0" y="0"/>
    </p:cViewPr>
  </p:notesTextViewPr>
  <p:notesViewPr>
    <p:cSldViewPr snapToGrid="0">
      <p:cViewPr varScale="1">
        <p:scale>
          <a:sx n="54" d="100"/>
          <a:sy n="54" d="100"/>
        </p:scale>
        <p:origin x="2632" y="4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6363" cy="513508"/>
          </a:xfrm>
          <a:prstGeom prst="rect">
            <a:avLst/>
          </a:prstGeom>
        </p:spPr>
        <p:txBody>
          <a:bodyPr vert="horz" lIns="99040" tIns="49521" rIns="99040" bIns="49521" rtlCol="0"/>
          <a:lstStyle>
            <a:lvl1pPr algn="l">
              <a:defRPr sz="1300"/>
            </a:lvl1pPr>
          </a:lstStyle>
          <a:p>
            <a:endParaRPr lang="en-GB"/>
          </a:p>
        </p:txBody>
      </p:sp>
      <p:sp>
        <p:nvSpPr>
          <p:cNvPr id="3" name="Date Placeholder 2"/>
          <p:cNvSpPr>
            <a:spLocks noGrp="1"/>
          </p:cNvSpPr>
          <p:nvPr>
            <p:ph type="dt" idx="1"/>
          </p:nvPr>
        </p:nvSpPr>
        <p:spPr>
          <a:xfrm>
            <a:off x="4021295" y="0"/>
            <a:ext cx="3076363" cy="513508"/>
          </a:xfrm>
          <a:prstGeom prst="rect">
            <a:avLst/>
          </a:prstGeom>
        </p:spPr>
        <p:txBody>
          <a:bodyPr vert="horz" lIns="99040" tIns="49521" rIns="99040" bIns="49521" rtlCol="0"/>
          <a:lstStyle>
            <a:lvl1pPr algn="r">
              <a:defRPr sz="1300"/>
            </a:lvl1pPr>
          </a:lstStyle>
          <a:p>
            <a:fld id="{CCD6BA7C-46BC-40C7-9347-C24A39459BDA}" type="datetimeFigureOut">
              <a:rPr lang="en-GB" smtClean="0"/>
              <a:t>02/07/2019</a:t>
            </a:fld>
            <a:endParaRPr lang="en-GB"/>
          </a:p>
        </p:txBody>
      </p:sp>
      <p:sp>
        <p:nvSpPr>
          <p:cNvPr id="4" name="Slide Image Placeholder 3"/>
          <p:cNvSpPr>
            <a:spLocks noGrp="1" noRot="1" noChangeAspect="1"/>
          </p:cNvSpPr>
          <p:nvPr>
            <p:ph type="sldImg" idx="2"/>
          </p:nvPr>
        </p:nvSpPr>
        <p:spPr>
          <a:xfrm>
            <a:off x="1246188" y="1279525"/>
            <a:ext cx="4606925" cy="3454400"/>
          </a:xfrm>
          <a:prstGeom prst="rect">
            <a:avLst/>
          </a:prstGeom>
          <a:noFill/>
          <a:ln w="12700">
            <a:solidFill>
              <a:prstClr val="black"/>
            </a:solidFill>
          </a:ln>
        </p:spPr>
        <p:txBody>
          <a:bodyPr vert="horz" lIns="99040" tIns="49521" rIns="99040" bIns="49521" rtlCol="0" anchor="ctr"/>
          <a:lstStyle/>
          <a:p>
            <a:endParaRPr lang="en-GB"/>
          </a:p>
        </p:txBody>
      </p:sp>
      <p:sp>
        <p:nvSpPr>
          <p:cNvPr id="5" name="Notes Placeholder 4"/>
          <p:cNvSpPr>
            <a:spLocks noGrp="1"/>
          </p:cNvSpPr>
          <p:nvPr>
            <p:ph type="body" sz="quarter" idx="3"/>
          </p:nvPr>
        </p:nvSpPr>
        <p:spPr>
          <a:xfrm>
            <a:off x="709931" y="4925408"/>
            <a:ext cx="5679440" cy="4029879"/>
          </a:xfrm>
          <a:prstGeom prst="rect">
            <a:avLst/>
          </a:prstGeom>
        </p:spPr>
        <p:txBody>
          <a:bodyPr vert="horz" lIns="99040" tIns="49521" rIns="99040" bIns="49521"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1" y="9721107"/>
            <a:ext cx="3076363" cy="513507"/>
          </a:xfrm>
          <a:prstGeom prst="rect">
            <a:avLst/>
          </a:prstGeom>
        </p:spPr>
        <p:txBody>
          <a:bodyPr vert="horz" lIns="99040" tIns="49521" rIns="99040" bIns="49521" rtlCol="0" anchor="b"/>
          <a:lstStyle>
            <a:lvl1pPr algn="l">
              <a:defRPr sz="1300"/>
            </a:lvl1pPr>
          </a:lstStyle>
          <a:p>
            <a:endParaRPr lang="en-GB"/>
          </a:p>
        </p:txBody>
      </p:sp>
      <p:sp>
        <p:nvSpPr>
          <p:cNvPr id="7" name="Slide Number Placeholder 6"/>
          <p:cNvSpPr>
            <a:spLocks noGrp="1"/>
          </p:cNvSpPr>
          <p:nvPr>
            <p:ph type="sldNum" sz="quarter" idx="5"/>
          </p:nvPr>
        </p:nvSpPr>
        <p:spPr>
          <a:xfrm>
            <a:off x="4021295" y="9721107"/>
            <a:ext cx="3076363" cy="513507"/>
          </a:xfrm>
          <a:prstGeom prst="rect">
            <a:avLst/>
          </a:prstGeom>
        </p:spPr>
        <p:txBody>
          <a:bodyPr vert="horz" lIns="99040" tIns="49521" rIns="99040" bIns="49521" rtlCol="0" anchor="b"/>
          <a:lstStyle>
            <a:lvl1pPr algn="r">
              <a:defRPr sz="1300"/>
            </a:lvl1pPr>
          </a:lstStyle>
          <a:p>
            <a:fld id="{D3386876-14AC-47F8-8BE4-BD96A2191E60}" type="slidenum">
              <a:rPr lang="en-GB" smtClean="0"/>
              <a:t>‹#›</a:t>
            </a:fld>
            <a:endParaRPr lang="en-GB"/>
          </a:p>
        </p:txBody>
      </p:sp>
    </p:spTree>
    <p:extLst>
      <p:ext uri="{BB962C8B-B14F-4D97-AF65-F5344CB8AC3E}">
        <p14:creationId xmlns:p14="http://schemas.microsoft.com/office/powerpoint/2010/main" val="2436864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279525"/>
            <a:ext cx="4606925" cy="34544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DC2CC1F-C01E-48DF-AA2E-473EF1D55849}" type="slidenum">
              <a:rPr lang="en-GB" smtClean="0"/>
              <a:t>1</a:t>
            </a:fld>
            <a:endParaRPr lang="en-GB"/>
          </a:p>
        </p:txBody>
      </p:sp>
    </p:spTree>
    <p:extLst>
      <p:ext uri="{BB962C8B-B14F-4D97-AF65-F5344CB8AC3E}">
        <p14:creationId xmlns:p14="http://schemas.microsoft.com/office/powerpoint/2010/main" val="2157353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300" dirty="0"/>
          </a:p>
        </p:txBody>
      </p:sp>
      <p:sp>
        <p:nvSpPr>
          <p:cNvPr id="4" name="Slide Number Placeholder 3"/>
          <p:cNvSpPr>
            <a:spLocks noGrp="1"/>
          </p:cNvSpPr>
          <p:nvPr>
            <p:ph type="sldNum" sz="quarter" idx="10"/>
          </p:nvPr>
        </p:nvSpPr>
        <p:spPr/>
        <p:txBody>
          <a:bodyPr/>
          <a:lstStyle/>
          <a:p>
            <a:fld id="{D3386876-14AC-47F8-8BE4-BD96A2191E60}" type="slidenum">
              <a:rPr lang="en-GB" smtClean="0"/>
              <a:t>10</a:t>
            </a:fld>
            <a:endParaRPr lang="en-GB"/>
          </a:p>
        </p:txBody>
      </p:sp>
    </p:spTree>
    <p:extLst>
      <p:ext uri="{BB962C8B-B14F-4D97-AF65-F5344CB8AC3E}">
        <p14:creationId xmlns:p14="http://schemas.microsoft.com/office/powerpoint/2010/main" val="23310767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300" dirty="0"/>
          </a:p>
        </p:txBody>
      </p:sp>
      <p:sp>
        <p:nvSpPr>
          <p:cNvPr id="4" name="Slide Number Placeholder 3"/>
          <p:cNvSpPr>
            <a:spLocks noGrp="1"/>
          </p:cNvSpPr>
          <p:nvPr>
            <p:ph type="sldNum" sz="quarter" idx="10"/>
          </p:nvPr>
        </p:nvSpPr>
        <p:spPr/>
        <p:txBody>
          <a:bodyPr/>
          <a:lstStyle/>
          <a:p>
            <a:fld id="{D3386876-14AC-47F8-8BE4-BD96A2191E60}" type="slidenum">
              <a:rPr lang="en-GB" smtClean="0"/>
              <a:t>11</a:t>
            </a:fld>
            <a:endParaRPr lang="en-GB"/>
          </a:p>
        </p:txBody>
      </p:sp>
    </p:spTree>
    <p:extLst>
      <p:ext uri="{BB962C8B-B14F-4D97-AF65-F5344CB8AC3E}">
        <p14:creationId xmlns:p14="http://schemas.microsoft.com/office/powerpoint/2010/main" val="12369485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300" dirty="0"/>
          </a:p>
        </p:txBody>
      </p:sp>
      <p:sp>
        <p:nvSpPr>
          <p:cNvPr id="4" name="Slide Number Placeholder 3"/>
          <p:cNvSpPr>
            <a:spLocks noGrp="1"/>
          </p:cNvSpPr>
          <p:nvPr>
            <p:ph type="sldNum" sz="quarter" idx="10"/>
          </p:nvPr>
        </p:nvSpPr>
        <p:spPr/>
        <p:txBody>
          <a:bodyPr/>
          <a:lstStyle/>
          <a:p>
            <a:fld id="{D3386876-14AC-47F8-8BE4-BD96A2191E60}" type="slidenum">
              <a:rPr lang="en-GB" smtClean="0"/>
              <a:t>12</a:t>
            </a:fld>
            <a:endParaRPr lang="en-GB"/>
          </a:p>
        </p:txBody>
      </p:sp>
    </p:spTree>
    <p:extLst>
      <p:ext uri="{BB962C8B-B14F-4D97-AF65-F5344CB8AC3E}">
        <p14:creationId xmlns:p14="http://schemas.microsoft.com/office/powerpoint/2010/main" val="1584610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300" dirty="0"/>
          </a:p>
        </p:txBody>
      </p:sp>
      <p:sp>
        <p:nvSpPr>
          <p:cNvPr id="4" name="Slide Number Placeholder 3"/>
          <p:cNvSpPr>
            <a:spLocks noGrp="1"/>
          </p:cNvSpPr>
          <p:nvPr>
            <p:ph type="sldNum" sz="quarter" idx="10"/>
          </p:nvPr>
        </p:nvSpPr>
        <p:spPr/>
        <p:txBody>
          <a:bodyPr/>
          <a:lstStyle/>
          <a:p>
            <a:fld id="{D3386876-14AC-47F8-8BE4-BD96A2191E60}" type="slidenum">
              <a:rPr lang="en-GB" smtClean="0"/>
              <a:t>13</a:t>
            </a:fld>
            <a:endParaRPr lang="en-GB"/>
          </a:p>
        </p:txBody>
      </p:sp>
    </p:spTree>
    <p:extLst>
      <p:ext uri="{BB962C8B-B14F-4D97-AF65-F5344CB8AC3E}">
        <p14:creationId xmlns:p14="http://schemas.microsoft.com/office/powerpoint/2010/main" val="766680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300" dirty="0"/>
          </a:p>
        </p:txBody>
      </p:sp>
      <p:sp>
        <p:nvSpPr>
          <p:cNvPr id="4" name="Slide Number Placeholder 3"/>
          <p:cNvSpPr>
            <a:spLocks noGrp="1"/>
          </p:cNvSpPr>
          <p:nvPr>
            <p:ph type="sldNum" sz="quarter" idx="10"/>
          </p:nvPr>
        </p:nvSpPr>
        <p:spPr/>
        <p:txBody>
          <a:bodyPr/>
          <a:lstStyle/>
          <a:p>
            <a:fld id="{D3386876-14AC-47F8-8BE4-BD96A2191E60}" type="slidenum">
              <a:rPr lang="en-GB" smtClean="0"/>
              <a:t>14</a:t>
            </a:fld>
            <a:endParaRPr lang="en-GB"/>
          </a:p>
        </p:txBody>
      </p:sp>
    </p:spTree>
    <p:extLst>
      <p:ext uri="{BB962C8B-B14F-4D97-AF65-F5344CB8AC3E}">
        <p14:creationId xmlns:p14="http://schemas.microsoft.com/office/powerpoint/2010/main" val="1624743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SO WE WANT TO IMPROVE PERFORMANCE</a:t>
            </a:r>
          </a:p>
          <a:p>
            <a:r>
              <a:rPr lang="en-GB" baseline="0" dirty="0" smtClean="0"/>
              <a:t>AND BENCHMARK</a:t>
            </a:r>
          </a:p>
          <a:p>
            <a:endParaRPr lang="en-GB" baseline="0" dirty="0" smtClean="0"/>
          </a:p>
          <a:p>
            <a:r>
              <a:rPr lang="en-GB" baseline="0" dirty="0" smtClean="0"/>
              <a:t>done, for financial and physical metrics, thanks to Defra, </a:t>
            </a:r>
          </a:p>
          <a:p>
            <a:r>
              <a:rPr lang="en-GB" baseline="0" dirty="0" smtClean="0"/>
              <a:t>at FarmBusinessSurvey.co.uk with FBS data</a:t>
            </a:r>
            <a:endParaRPr lang="en-GB" dirty="0"/>
          </a:p>
        </p:txBody>
      </p:sp>
      <p:sp>
        <p:nvSpPr>
          <p:cNvPr id="4" name="Slide Number Placeholder 3"/>
          <p:cNvSpPr>
            <a:spLocks noGrp="1"/>
          </p:cNvSpPr>
          <p:nvPr>
            <p:ph type="sldNum" sz="quarter" idx="10"/>
          </p:nvPr>
        </p:nvSpPr>
        <p:spPr/>
        <p:txBody>
          <a:bodyPr/>
          <a:lstStyle/>
          <a:p>
            <a:fld id="{D3386876-14AC-47F8-8BE4-BD96A2191E60}" type="slidenum">
              <a:rPr lang="en-GB" smtClean="0"/>
              <a:t>15</a:t>
            </a:fld>
            <a:endParaRPr lang="en-GB"/>
          </a:p>
        </p:txBody>
      </p:sp>
    </p:spTree>
    <p:extLst>
      <p:ext uri="{BB962C8B-B14F-4D97-AF65-F5344CB8AC3E}">
        <p14:creationId xmlns:p14="http://schemas.microsoft.com/office/powerpoint/2010/main" val="42131082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Farm Benchmarking:</a:t>
            </a:r>
          </a:p>
          <a:p>
            <a:r>
              <a:rPr lang="en-GB" dirty="0"/>
              <a:t>“is the practice of comparing business processes and performance metrics to industry bests and best practices from other companies. </a:t>
            </a:r>
            <a:endParaRPr lang="en-GB" dirty="0" smtClean="0"/>
          </a:p>
          <a:p>
            <a:r>
              <a:rPr lang="en-GB" b="1" dirty="0" smtClean="0"/>
              <a:t>Dimensions typically measured are costs, quality and time</a:t>
            </a:r>
            <a:r>
              <a:rPr lang="en-GB" dirty="0" smtClean="0"/>
              <a:t>.”</a:t>
            </a:r>
          </a:p>
          <a:p>
            <a:r>
              <a:rPr lang="en-GB" sz="1500" b="1" dirty="0"/>
              <a:t>WHY do we benchmark</a:t>
            </a:r>
            <a:endParaRPr lang="en-GB" sz="1500" dirty="0"/>
          </a:p>
          <a:p>
            <a:pPr marL="623876" indent="-309501">
              <a:buFont typeface="Arial" panose="020B0604020202020204" pitchFamily="34" charset="0"/>
              <a:buChar char="•"/>
            </a:pPr>
            <a:r>
              <a:rPr lang="en-GB" sz="1300" dirty="0"/>
              <a:t>identifying opportunities, FOR </a:t>
            </a:r>
          </a:p>
          <a:p>
            <a:pPr marL="623876" indent="-309501">
              <a:buFont typeface="Arial" panose="020B0604020202020204" pitchFamily="34" charset="0"/>
              <a:buChar char="•"/>
            </a:pPr>
            <a:r>
              <a:rPr lang="en-GB" sz="1300" dirty="0"/>
              <a:t>more profit, less inputs (and less pollution)</a:t>
            </a:r>
          </a:p>
          <a:p>
            <a:pPr marL="623876" indent="-309501">
              <a:buFont typeface="Arial" panose="020B0604020202020204" pitchFamily="34" charset="0"/>
              <a:buChar char="•"/>
            </a:pPr>
            <a:r>
              <a:rPr lang="en-GB" sz="1300" dirty="0"/>
              <a:t>more ecosystem goods &amp; human wellbeing</a:t>
            </a:r>
          </a:p>
          <a:p>
            <a:pPr marL="623876" indent="-309501">
              <a:buFont typeface="Arial" panose="020B0604020202020204" pitchFamily="34" charset="0"/>
              <a:buChar char="•"/>
            </a:pPr>
            <a:r>
              <a:rPr lang="en-GB" sz="1300" dirty="0"/>
              <a:t>climate mitigation (as I will show in an example)</a:t>
            </a:r>
          </a:p>
          <a:p>
            <a:pPr marL="623876" indent="-309501">
              <a:buFont typeface="Arial" panose="020B0604020202020204" pitchFamily="34" charset="0"/>
              <a:buChar char="•"/>
            </a:pPr>
            <a:r>
              <a:rPr lang="en-GB" sz="1300" dirty="0"/>
              <a:t>less resource consumption </a:t>
            </a:r>
          </a:p>
          <a:p>
            <a:pPr marL="623876" indent="-309501">
              <a:buFont typeface="Arial" panose="020B0604020202020204" pitchFamily="34" charset="0"/>
              <a:buChar char="•"/>
            </a:pPr>
            <a:r>
              <a:rPr lang="en-GB" sz="1300" dirty="0"/>
              <a:t>or “industry performance” (doing better, with less)</a:t>
            </a:r>
          </a:p>
        </p:txBody>
      </p:sp>
      <p:sp>
        <p:nvSpPr>
          <p:cNvPr id="4" name="Slide Number Placeholder 3"/>
          <p:cNvSpPr>
            <a:spLocks noGrp="1"/>
          </p:cNvSpPr>
          <p:nvPr>
            <p:ph type="sldNum" sz="quarter" idx="10"/>
          </p:nvPr>
        </p:nvSpPr>
        <p:spPr/>
        <p:txBody>
          <a:bodyPr/>
          <a:lstStyle/>
          <a:p>
            <a:fld id="{D3386876-14AC-47F8-8BE4-BD96A2191E60}" type="slidenum">
              <a:rPr lang="en-GB" smtClean="0"/>
              <a:t>16</a:t>
            </a:fld>
            <a:endParaRPr lang="en-GB"/>
          </a:p>
        </p:txBody>
      </p:sp>
    </p:spTree>
    <p:extLst>
      <p:ext uri="{BB962C8B-B14F-4D97-AF65-F5344CB8AC3E}">
        <p14:creationId xmlns:p14="http://schemas.microsoft.com/office/powerpoint/2010/main" val="1105853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500" dirty="0"/>
              <a:t>But, if you want to benchmark, who do you match to?:</a:t>
            </a:r>
          </a:p>
          <a:p>
            <a:r>
              <a:rPr lang="en-GB" sz="1500" dirty="0"/>
              <a:t>usually done using “standard-types” - or robust-farm-types </a:t>
            </a:r>
          </a:p>
          <a:p>
            <a:r>
              <a:rPr lang="en-GB" sz="1500" dirty="0"/>
              <a:t>- derived from enterprises’ Standard Output’s -- in groups of 2/3rds -- so up to a third is in unrelated enterprises -- that, likely, are absent on </a:t>
            </a:r>
            <a:r>
              <a:rPr lang="en-GB" sz="1500" dirty="0" err="1"/>
              <a:t>MyFarm</a:t>
            </a:r>
            <a:endParaRPr lang="en-GB" sz="1500" dirty="0"/>
          </a:p>
          <a:p>
            <a:r>
              <a:rPr lang="en-GB" sz="1500" dirty="0"/>
              <a:t>- </a:t>
            </a:r>
            <a:r>
              <a:rPr lang="en-GB" sz="1500" dirty="0" err="1"/>
              <a:t>eg</a:t>
            </a:r>
            <a:r>
              <a:rPr lang="en-GB" sz="1500" dirty="0"/>
              <a:t> €1349 a hectare of </a:t>
            </a:r>
            <a:r>
              <a:rPr lang="en-GB" sz="1500" dirty="0" err="1"/>
              <a:t>WWht</a:t>
            </a:r>
            <a:r>
              <a:rPr lang="en-GB" sz="1500" dirty="0"/>
              <a:t> or €2741 per DAIRY cow or €309 per BEEF cow in FBS2017 in East Anglia </a:t>
            </a:r>
          </a:p>
          <a:p>
            <a:r>
              <a:rPr lang="en-GB" sz="1500" dirty="0"/>
              <a:t>- For </a:t>
            </a:r>
            <a:r>
              <a:rPr lang="en-GB" sz="1500" dirty="0" err="1"/>
              <a:t>CER</a:t>
            </a:r>
            <a:r>
              <a:rPr lang="en-GB" sz="1500" dirty="0"/>
              <a:t>, </a:t>
            </a:r>
            <a:r>
              <a:rPr lang="en-GB" sz="1500" dirty="0" err="1"/>
              <a:t>HORT</a:t>
            </a:r>
            <a:r>
              <a:rPr lang="en-GB" sz="1500" dirty="0"/>
              <a:t>, </a:t>
            </a:r>
            <a:r>
              <a:rPr lang="en-GB" sz="1500" dirty="0" err="1"/>
              <a:t>LGL</a:t>
            </a:r>
            <a:r>
              <a:rPr lang="en-GB" sz="1500" dirty="0"/>
              <a:t>, PIGS </a:t>
            </a:r>
            <a:r>
              <a:rPr lang="en-GB" sz="1500" dirty="0" err="1"/>
              <a:t>etc</a:t>
            </a:r>
            <a:r>
              <a:rPr lang="en-GB" sz="1500" dirty="0"/>
              <a:t/>
            </a:r>
            <a:br>
              <a:rPr lang="en-GB" sz="1500" dirty="0"/>
            </a:br>
            <a:r>
              <a:rPr lang="en-GB" sz="1500" dirty="0"/>
              <a:t>       but also: size, tenure, organic/</a:t>
            </a:r>
            <a:r>
              <a:rPr lang="en-GB" sz="1500" dirty="0" err="1"/>
              <a:t>LessFavouredArea</a:t>
            </a:r>
            <a:r>
              <a:rPr lang="en-GB" sz="1500" dirty="0"/>
              <a:t> status</a:t>
            </a:r>
          </a:p>
          <a:p>
            <a:r>
              <a:rPr lang="en-GB" sz="1500" dirty="0"/>
              <a:t>       also geographic/proximity: as these differ in soils, climate, markets</a:t>
            </a:r>
          </a:p>
          <a:p>
            <a:pPr marL="296079" indent="-296079">
              <a:buFontTx/>
              <a:buChar char="-"/>
            </a:pPr>
            <a:r>
              <a:rPr lang="en-GB" sz="1500" dirty="0"/>
              <a:t>neighbours, ideal farm, or model farm</a:t>
            </a:r>
          </a:p>
          <a:p>
            <a:pPr marL="296079" indent="-296079" defTabSz="947452">
              <a:buFontTx/>
              <a:buChar char="-"/>
              <a:defRPr/>
            </a:pPr>
            <a:r>
              <a:rPr lang="en-GB" sz="1500" dirty="0"/>
              <a:t>or all farms with a particular enterprise</a:t>
            </a:r>
          </a:p>
          <a:p>
            <a:pPr defTabSz="947522">
              <a:defRPr/>
            </a:pPr>
            <a:r>
              <a:rPr lang="en-GB" sz="1500" dirty="0"/>
              <a:t>but:  average farm (like the above), </a:t>
            </a:r>
          </a:p>
          <a:p>
            <a:r>
              <a:rPr lang="en-GB" sz="1500" dirty="0"/>
              <a:t>and: average farms have bits of ALL enterprises </a:t>
            </a:r>
          </a:p>
          <a:p>
            <a:r>
              <a:rPr lang="en-GB" sz="1500" dirty="0"/>
              <a:t>(whereas typically farms will have mostly zero livestock, or rather a lot --- not 30 cattle + 69 sheep as is the mean for the general cropping farm-type in England) --- (and it is this that Charles Dickens really abhorred about Statistics)</a:t>
            </a:r>
          </a:p>
          <a:p>
            <a:r>
              <a:rPr lang="en-GB" sz="1500" dirty="0"/>
              <a:t>and farmers may not know their type,  / or they may be close to the cut-off, leading to unstable type-</a:t>
            </a:r>
            <a:r>
              <a:rPr lang="en-GB" sz="1500" dirty="0" err="1"/>
              <a:t>ing</a:t>
            </a:r>
            <a:r>
              <a:rPr lang="en-GB" sz="1500" dirty="0"/>
              <a:t>, / or they may overestimate how mixed they are (because for example they’ve got one alpaca or a sheep)</a:t>
            </a:r>
          </a:p>
        </p:txBody>
      </p:sp>
      <p:sp>
        <p:nvSpPr>
          <p:cNvPr id="4" name="Slide Number Placeholder 3"/>
          <p:cNvSpPr>
            <a:spLocks noGrp="1"/>
          </p:cNvSpPr>
          <p:nvPr>
            <p:ph type="sldNum" sz="quarter" idx="10"/>
          </p:nvPr>
        </p:nvSpPr>
        <p:spPr/>
        <p:txBody>
          <a:bodyPr/>
          <a:lstStyle/>
          <a:p>
            <a:fld id="{D3386876-14AC-47F8-8BE4-BD96A2191E60}" type="slidenum">
              <a:rPr lang="en-GB" smtClean="0"/>
              <a:t>17</a:t>
            </a:fld>
            <a:endParaRPr lang="en-GB"/>
          </a:p>
        </p:txBody>
      </p:sp>
    </p:spTree>
    <p:extLst>
      <p:ext uri="{BB962C8B-B14F-4D97-AF65-F5344CB8AC3E}">
        <p14:creationId xmlns:p14="http://schemas.microsoft.com/office/powerpoint/2010/main" val="17510027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500" dirty="0"/>
          </a:p>
        </p:txBody>
      </p:sp>
      <p:sp>
        <p:nvSpPr>
          <p:cNvPr id="4" name="Slide Number Placeholder 3"/>
          <p:cNvSpPr>
            <a:spLocks noGrp="1"/>
          </p:cNvSpPr>
          <p:nvPr>
            <p:ph type="sldNum" sz="quarter" idx="10"/>
          </p:nvPr>
        </p:nvSpPr>
        <p:spPr/>
        <p:txBody>
          <a:bodyPr/>
          <a:lstStyle/>
          <a:p>
            <a:fld id="{D3386876-14AC-47F8-8BE4-BD96A2191E60}" type="slidenum">
              <a:rPr lang="en-GB" smtClean="0"/>
              <a:t>18</a:t>
            </a:fld>
            <a:endParaRPr lang="en-GB"/>
          </a:p>
        </p:txBody>
      </p:sp>
    </p:spTree>
    <p:extLst>
      <p:ext uri="{BB962C8B-B14F-4D97-AF65-F5344CB8AC3E}">
        <p14:creationId xmlns:p14="http://schemas.microsoft.com/office/powerpoint/2010/main" val="3122734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500" dirty="0"/>
              <a:t>Farms like mine - my contribution: Peer matching (just for me - with calculation on-the-fly - bespoke calculations - for a peer set like “my farm”)</a:t>
            </a:r>
          </a:p>
          <a:p>
            <a:pPr marL="296101" indent="-296101">
              <a:buFont typeface="Arial" panose="020B0604020202020204" pitchFamily="34" charset="0"/>
              <a:buChar char="•"/>
            </a:pPr>
            <a:r>
              <a:rPr lang="en-GB" sz="1500" dirty="0"/>
              <a:t>matching on 30 “farm-type” variables (crop areas and livestock numbers - which are normally used in </a:t>
            </a:r>
            <a:r>
              <a:rPr lang="en-GB" sz="1500" dirty="0" err="1"/>
              <a:t>SO’s</a:t>
            </a:r>
            <a:r>
              <a:rPr lang="en-GB" sz="1500" dirty="0"/>
              <a:t> - to derive “farm-type” categories, like </a:t>
            </a:r>
            <a:r>
              <a:rPr lang="en-GB" sz="1500" dirty="0" err="1"/>
              <a:t>CER</a:t>
            </a:r>
            <a:r>
              <a:rPr lang="en-GB" sz="1500" dirty="0"/>
              <a:t>, </a:t>
            </a:r>
            <a:r>
              <a:rPr lang="en-GB" sz="1500" dirty="0" err="1"/>
              <a:t>etc</a:t>
            </a:r>
            <a:r>
              <a:rPr lang="en-GB" sz="1500" dirty="0"/>
              <a:t>) </a:t>
            </a:r>
          </a:p>
          <a:p>
            <a:pPr marL="296101" indent="-296101">
              <a:buFont typeface="Arial" panose="020B0604020202020204" pitchFamily="34" charset="0"/>
              <a:buChar char="•"/>
            </a:pPr>
            <a:r>
              <a:rPr lang="en-GB" sz="1500" dirty="0"/>
              <a:t>(dimensions are chosen because they are characteristic of British farms, and for which outcomes may differ owing to management, skills, age, size or application, etc. but within which we wish to compare performance (</a:t>
            </a:r>
            <a:r>
              <a:rPr lang="en-GB" sz="1500" dirty="0" err="1"/>
              <a:t>eg</a:t>
            </a:r>
            <a:r>
              <a:rPr lang="en-GB" sz="1500" dirty="0"/>
              <a:t> a cost per tonne, or per head)) </a:t>
            </a:r>
          </a:p>
          <a:p>
            <a:pPr marL="296101" indent="-296101">
              <a:buFont typeface="Arial" panose="020B0604020202020204" pitchFamily="34" charset="0"/>
              <a:buChar char="•"/>
            </a:pPr>
            <a:r>
              <a:rPr lang="en-GB" sz="1500" dirty="0"/>
              <a:t>+proximity +tenure +organic </a:t>
            </a:r>
          </a:p>
          <a:p>
            <a:pPr marL="296101" indent="-296101">
              <a:buFont typeface="Arial" panose="020B0604020202020204" pitchFamily="34" charset="0"/>
              <a:buChar char="•"/>
            </a:pPr>
            <a:r>
              <a:rPr lang="en-GB" sz="1500" dirty="0"/>
              <a:t>* noisy type variables * - </a:t>
            </a:r>
            <a:r>
              <a:rPr lang="en-GB" sz="1500" dirty="0" err="1"/>
              <a:t>incl</a:t>
            </a:r>
            <a:r>
              <a:rPr lang="en-GB" sz="1500" dirty="0"/>
              <a:t> gilts </a:t>
            </a:r>
            <a:r>
              <a:rPr lang="en-GB" sz="1500" dirty="0" err="1"/>
              <a:t>corr</a:t>
            </a:r>
            <a:r>
              <a:rPr lang="en-GB" sz="1500" dirty="0"/>
              <a:t>-with sows 98%  - or turkeys/linseed that are so rare - they introduce just noise</a:t>
            </a:r>
          </a:p>
          <a:p>
            <a:r>
              <a:rPr lang="en-GB" sz="1500" dirty="0"/>
              <a:t>Euclidean distances (or the simplest distance metric) was found to be best --- with normalisation (</a:t>
            </a:r>
            <a:r>
              <a:rPr lang="en-GB" sz="1500" dirty="0" err="1"/>
              <a:t>excl</a:t>
            </a:r>
            <a:r>
              <a:rPr lang="en-GB" sz="1500" dirty="0"/>
              <a:t> zero’s) --- in groups of </a:t>
            </a:r>
            <a:r>
              <a:rPr lang="en-GB" sz="1500" b="1" dirty="0"/>
              <a:t>at least 25</a:t>
            </a:r>
            <a:r>
              <a:rPr lang="en-GB" sz="1500" dirty="0"/>
              <a:t> (as we have a large sample), --- or </a:t>
            </a:r>
            <a:r>
              <a:rPr lang="en-GB" sz="1500" b="1" dirty="0"/>
              <a:t>more than 25 if closer than 1 z-score</a:t>
            </a:r>
            <a:r>
              <a:rPr lang="en-GB" sz="1500" dirty="0"/>
              <a:t> across the 34d</a:t>
            </a:r>
          </a:p>
          <a:p>
            <a:r>
              <a:rPr lang="en-GB" sz="1500" dirty="0"/>
              <a:t>on-the-fly calculations, bespoke, specially for my particular peer set, and </a:t>
            </a:r>
            <a:r>
              <a:rPr lang="en-GB" sz="1500" dirty="0" err="1"/>
              <a:t>wi</a:t>
            </a:r>
            <a:r>
              <a:rPr lang="en-GB" sz="1500" dirty="0"/>
              <a:t> </a:t>
            </a:r>
            <a:r>
              <a:rPr lang="en-GB" sz="1500" dirty="0" err="1"/>
              <a:t>HiPerf’s</a:t>
            </a:r>
            <a:r>
              <a:rPr lang="en-GB" sz="1500" dirty="0"/>
              <a:t> --- using the open source stats project R, &amp; web-interface </a:t>
            </a:r>
          </a:p>
          <a:p>
            <a:endParaRPr lang="en-GB" sz="1500" dirty="0"/>
          </a:p>
          <a:p>
            <a:r>
              <a:rPr lang="en-GB" sz="1500" dirty="0"/>
              <a:t>This would not have come about without, so big thanks, to </a:t>
            </a:r>
            <a:r>
              <a:rPr lang="en-GB" sz="1500" dirty="0" err="1"/>
              <a:t>RBR</a:t>
            </a:r>
            <a:r>
              <a:rPr lang="en-GB" sz="1500" dirty="0"/>
              <a:t>, the Defra FBS &amp; SIP 2.3.B.1†, and to the “Big Data SRI” &amp; “</a:t>
            </a:r>
            <a:r>
              <a:rPr lang="en-GB" sz="1500" dirty="0" err="1"/>
              <a:t>StatsLab</a:t>
            </a:r>
            <a:r>
              <a:rPr lang="en-GB" sz="1500" dirty="0"/>
              <a:t>” (both from the University of Cambridge)</a:t>
            </a:r>
          </a:p>
        </p:txBody>
      </p:sp>
      <p:sp>
        <p:nvSpPr>
          <p:cNvPr id="4" name="Slide Number Placeholder 3"/>
          <p:cNvSpPr>
            <a:spLocks noGrp="1"/>
          </p:cNvSpPr>
          <p:nvPr>
            <p:ph type="sldNum" sz="quarter" idx="10"/>
          </p:nvPr>
        </p:nvSpPr>
        <p:spPr/>
        <p:txBody>
          <a:bodyPr/>
          <a:lstStyle/>
          <a:p>
            <a:fld id="{D3386876-14AC-47F8-8BE4-BD96A2191E60}" type="slidenum">
              <a:rPr lang="en-GB" smtClean="0"/>
              <a:t>19</a:t>
            </a:fld>
            <a:endParaRPr lang="en-GB"/>
          </a:p>
        </p:txBody>
      </p:sp>
    </p:spTree>
    <p:extLst>
      <p:ext uri="{BB962C8B-B14F-4D97-AF65-F5344CB8AC3E}">
        <p14:creationId xmlns:p14="http://schemas.microsoft.com/office/powerpoint/2010/main" val="37045804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14376"/>
            <a:endParaRPr lang="en-GB" sz="1300" dirty="0"/>
          </a:p>
        </p:txBody>
      </p:sp>
      <p:sp>
        <p:nvSpPr>
          <p:cNvPr id="4" name="Slide Number Placeholder 3"/>
          <p:cNvSpPr>
            <a:spLocks noGrp="1"/>
          </p:cNvSpPr>
          <p:nvPr>
            <p:ph type="sldNum" sz="quarter" idx="10"/>
          </p:nvPr>
        </p:nvSpPr>
        <p:spPr/>
        <p:txBody>
          <a:bodyPr/>
          <a:lstStyle/>
          <a:p>
            <a:fld id="{D3386876-14AC-47F8-8BE4-BD96A2191E60}" type="slidenum">
              <a:rPr lang="en-GB" smtClean="0"/>
              <a:t>2</a:t>
            </a:fld>
            <a:endParaRPr lang="en-GB"/>
          </a:p>
        </p:txBody>
      </p:sp>
    </p:spTree>
    <p:extLst>
      <p:ext uri="{BB962C8B-B14F-4D97-AF65-F5344CB8AC3E}">
        <p14:creationId xmlns:p14="http://schemas.microsoft.com/office/powerpoint/2010/main" val="3645921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500" dirty="0"/>
              <a:t>Euclidean distances are:</a:t>
            </a:r>
            <a:br>
              <a:rPr lang="en-GB" sz="1500" dirty="0"/>
            </a:br>
            <a:endParaRPr lang="en-GB" sz="1500" dirty="0"/>
          </a:p>
          <a:p>
            <a:r>
              <a:rPr lang="en-GB" sz="1500" dirty="0"/>
              <a:t>   d</a:t>
            </a:r>
            <a:r>
              <a:rPr lang="en-GB" sz="1500" baseline="-25000" dirty="0"/>
              <a:t>i</a:t>
            </a:r>
            <a:r>
              <a:rPr lang="en-GB" sz="1500" dirty="0"/>
              <a:t> = </a:t>
            </a:r>
            <a:r>
              <a:rPr lang="en-GB" sz="1500" dirty="0" err="1"/>
              <a:t>SQRT</a:t>
            </a:r>
            <a:r>
              <a:rPr lang="en-GB" sz="1500" dirty="0"/>
              <a:t>(SUM(</a:t>
            </a:r>
            <a:r>
              <a:rPr lang="en-GB" sz="1500" b="1" dirty="0" err="1"/>
              <a:t>X</a:t>
            </a:r>
            <a:r>
              <a:rPr lang="en-GB" sz="1500" baseline="-25000" dirty="0" err="1"/>
              <a:t>ij</a:t>
            </a:r>
            <a:r>
              <a:rPr lang="en-GB" sz="1500" dirty="0" err="1"/>
              <a:t>-x</a:t>
            </a:r>
            <a:r>
              <a:rPr lang="en-GB" sz="1600" baseline="-25000" dirty="0" err="1"/>
              <a:t>j</a:t>
            </a:r>
            <a:r>
              <a:rPr lang="en-GB" sz="1500" dirty="0"/>
              <a:t>)</a:t>
            </a:r>
            <a:r>
              <a:rPr lang="en-GB" sz="1500" baseline="30000" dirty="0"/>
              <a:t>2</a:t>
            </a:r>
            <a:r>
              <a:rPr lang="en-GB" sz="1500" dirty="0"/>
              <a:t>)</a:t>
            </a:r>
          </a:p>
          <a:p>
            <a:r>
              <a:rPr lang="en-GB" sz="1500" dirty="0"/>
              <a:t>   </a:t>
            </a:r>
            <a:r>
              <a:rPr lang="en-GB" sz="1500" dirty="0" err="1"/>
              <a:t>x</a:t>
            </a:r>
            <a:r>
              <a:rPr lang="en-GB" sz="1600" baseline="-25000" dirty="0" err="1"/>
              <a:t>j</a:t>
            </a:r>
            <a:r>
              <a:rPr lang="en-GB" sz="1500" dirty="0"/>
              <a:t> = (</a:t>
            </a:r>
            <a:r>
              <a:rPr lang="en-GB" sz="1500" dirty="0" err="1"/>
              <a:t>MyFarm</a:t>
            </a:r>
            <a:r>
              <a:rPr lang="en-GB" sz="1500" baseline="-25000" dirty="0" err="1"/>
              <a:t>j</a:t>
            </a:r>
            <a:r>
              <a:rPr lang="en-GB" sz="1500" dirty="0" err="1"/>
              <a:t>-SampleMean</a:t>
            </a:r>
            <a:r>
              <a:rPr lang="en-GB" sz="1500" baseline="-25000" dirty="0" err="1"/>
              <a:t>j</a:t>
            </a:r>
            <a:r>
              <a:rPr lang="en-GB" sz="1500" dirty="0"/>
              <a:t>)/</a:t>
            </a:r>
            <a:r>
              <a:rPr lang="en-GB" sz="1500" dirty="0" err="1"/>
              <a:t>SampleSD</a:t>
            </a:r>
            <a:r>
              <a:rPr lang="en-GB" sz="1500" baseline="-25000" dirty="0" err="1"/>
              <a:t>j</a:t>
            </a:r>
            <a:endParaRPr lang="en-GB" sz="1500" dirty="0"/>
          </a:p>
          <a:p>
            <a:r>
              <a:rPr lang="en-GB" sz="1500" b="1" dirty="0"/>
              <a:t>   </a:t>
            </a:r>
            <a:r>
              <a:rPr lang="en-GB" sz="1500" b="1" dirty="0" err="1"/>
              <a:t>X</a:t>
            </a:r>
            <a:r>
              <a:rPr lang="en-GB" sz="1500" baseline="-25000" dirty="0" err="1"/>
              <a:t>ij</a:t>
            </a:r>
            <a:r>
              <a:rPr lang="en-GB" sz="1500" dirty="0"/>
              <a:t> = (</a:t>
            </a:r>
            <a:r>
              <a:rPr lang="en-GB" sz="1500" b="1" dirty="0" err="1"/>
              <a:t>Y</a:t>
            </a:r>
            <a:r>
              <a:rPr lang="en-GB" sz="1500" baseline="-25000" dirty="0" err="1"/>
              <a:t>ij</a:t>
            </a:r>
            <a:r>
              <a:rPr lang="en-GB" sz="1500" dirty="0"/>
              <a:t> - </a:t>
            </a:r>
            <a:r>
              <a:rPr lang="en-GB" sz="1500" dirty="0" err="1"/>
              <a:t>SampleMean</a:t>
            </a:r>
            <a:r>
              <a:rPr lang="en-GB" sz="1500" baseline="-25000" dirty="0" err="1"/>
              <a:t>j</a:t>
            </a:r>
            <a:r>
              <a:rPr lang="en-GB" sz="1500" dirty="0"/>
              <a:t>)/</a:t>
            </a:r>
            <a:r>
              <a:rPr lang="en-GB" sz="1500" dirty="0" err="1"/>
              <a:t>SampleSD</a:t>
            </a:r>
            <a:r>
              <a:rPr lang="en-GB" sz="1500" baseline="-25000" dirty="0" err="1"/>
              <a:t>j</a:t>
            </a:r>
            <a:endParaRPr lang="en-GB" sz="1500" baseline="-25000" dirty="0"/>
          </a:p>
          <a:p>
            <a:endParaRPr lang="en-GB" sz="1500" baseline="-25000" dirty="0"/>
          </a:p>
          <a:p>
            <a:endParaRPr lang="en-GB" sz="1500" baseline="-25000" dirty="0"/>
          </a:p>
          <a:p>
            <a:r>
              <a:rPr lang="en-GB" sz="1500" dirty="0"/>
              <a:t>Where d</a:t>
            </a:r>
            <a:r>
              <a:rPr lang="en-GB" sz="1500" baseline="-25000" dirty="0"/>
              <a:t>i</a:t>
            </a:r>
            <a:r>
              <a:rPr lang="en-GB" sz="1500" dirty="0"/>
              <a:t> is a vector of 1-to-n sums of normalised distances, away from each farm in the sample of n farms. </a:t>
            </a:r>
            <a:r>
              <a:rPr lang="en-GB" sz="1500" b="1" dirty="0" err="1"/>
              <a:t>X</a:t>
            </a:r>
            <a:r>
              <a:rPr lang="en-GB" sz="1500" baseline="-25000" dirty="0" err="1"/>
              <a:t>ij</a:t>
            </a:r>
            <a:r>
              <a:rPr lang="en-GB" sz="1500" dirty="0"/>
              <a:t> is a matrix of j standardised variables (the 34D) by </a:t>
            </a:r>
            <a:r>
              <a:rPr lang="en-GB" sz="1500" dirty="0" err="1"/>
              <a:t>i</a:t>
            </a:r>
            <a:r>
              <a:rPr lang="en-GB" sz="1500" dirty="0"/>
              <a:t>, 1-to-n, farms (the sample n). </a:t>
            </a:r>
            <a:r>
              <a:rPr lang="en-GB" sz="1500" dirty="0" err="1"/>
              <a:t>x</a:t>
            </a:r>
            <a:r>
              <a:rPr lang="en-GB" sz="1600" baseline="-25000" dirty="0" err="1"/>
              <a:t>j</a:t>
            </a:r>
            <a:r>
              <a:rPr lang="en-GB" sz="1500" dirty="0"/>
              <a:t> is a vector of the j standardised variables (the 34D) for "my farm" (x). And </a:t>
            </a:r>
            <a:r>
              <a:rPr lang="en-GB" sz="1500" b="1" dirty="0" err="1"/>
              <a:t>Y</a:t>
            </a:r>
            <a:r>
              <a:rPr lang="en-GB" sz="1500" baseline="-25000" dirty="0" err="1"/>
              <a:t>ij</a:t>
            </a:r>
            <a:r>
              <a:rPr lang="en-GB" sz="1500" dirty="0"/>
              <a:t> is the matrix of un-standardised 1-to-n sample, </a:t>
            </a:r>
            <a:r>
              <a:rPr lang="en-GB" sz="1500" dirty="0" err="1"/>
              <a:t>i</a:t>
            </a:r>
            <a:r>
              <a:rPr lang="en-GB" sz="1500" dirty="0"/>
              <a:t>, values (for the j variables). SD is standard deviation. The peer set is then chosen by selecting 25 farms that are the smallest distance away (across the 34D), or within one Z-score.</a:t>
            </a:r>
            <a:endParaRPr lang="en-GB" sz="2500" dirty="0"/>
          </a:p>
        </p:txBody>
      </p:sp>
      <p:sp>
        <p:nvSpPr>
          <p:cNvPr id="4" name="Slide Number Placeholder 3"/>
          <p:cNvSpPr>
            <a:spLocks noGrp="1"/>
          </p:cNvSpPr>
          <p:nvPr>
            <p:ph type="sldNum" sz="quarter" idx="10"/>
          </p:nvPr>
        </p:nvSpPr>
        <p:spPr/>
        <p:txBody>
          <a:bodyPr/>
          <a:lstStyle/>
          <a:p>
            <a:fld id="{D3386876-14AC-47F8-8BE4-BD96A2191E60}" type="slidenum">
              <a:rPr lang="en-GB" smtClean="0"/>
              <a:t>20</a:t>
            </a:fld>
            <a:endParaRPr lang="en-GB"/>
          </a:p>
        </p:txBody>
      </p:sp>
    </p:spTree>
    <p:extLst>
      <p:ext uri="{BB962C8B-B14F-4D97-AF65-F5344CB8AC3E}">
        <p14:creationId xmlns:p14="http://schemas.microsoft.com/office/powerpoint/2010/main" val="28270754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dirty="0"/>
              <a:t>Principally </a:t>
            </a:r>
          </a:p>
          <a:p>
            <a:r>
              <a:rPr lang="en-GB" sz="1300" dirty="0"/>
              <a:t>AREAS of crops and land</a:t>
            </a:r>
          </a:p>
          <a:p>
            <a:r>
              <a:rPr lang="en-GB" sz="1300" dirty="0" err="1"/>
              <a:t>HEADs</a:t>
            </a:r>
            <a:r>
              <a:rPr lang="en-GB" sz="1300" dirty="0"/>
              <a:t> of livestock</a:t>
            </a:r>
          </a:p>
          <a:p>
            <a:r>
              <a:rPr lang="en-GB" sz="1300" dirty="0"/>
              <a:t>*   weighted to double, or two times, the z-score, as they are rarer and more variable</a:t>
            </a:r>
          </a:p>
          <a:p>
            <a:r>
              <a:rPr lang="en-GB" sz="1300" dirty="0"/>
              <a:t>†   weighted to 0.6 of 1 z-score (to match scatter into ‘</a:t>
            </a:r>
            <a:r>
              <a:rPr lang="en-GB" sz="1300" dirty="0" err="1"/>
              <a:t>GORs</a:t>
            </a:r>
            <a:r>
              <a:rPr lang="en-GB" sz="1300" dirty="0"/>
              <a:t>’)</a:t>
            </a:r>
          </a:p>
        </p:txBody>
      </p:sp>
      <p:sp>
        <p:nvSpPr>
          <p:cNvPr id="4" name="Slide Number Placeholder 3"/>
          <p:cNvSpPr>
            <a:spLocks noGrp="1"/>
          </p:cNvSpPr>
          <p:nvPr>
            <p:ph type="sldNum" sz="quarter" idx="10"/>
          </p:nvPr>
        </p:nvSpPr>
        <p:spPr/>
        <p:txBody>
          <a:bodyPr/>
          <a:lstStyle/>
          <a:p>
            <a:fld id="{D3386876-14AC-47F8-8BE4-BD96A2191E60}" type="slidenum">
              <a:rPr lang="en-GB" smtClean="0"/>
              <a:t>21</a:t>
            </a:fld>
            <a:endParaRPr lang="en-GB"/>
          </a:p>
        </p:txBody>
      </p:sp>
    </p:spTree>
    <p:extLst>
      <p:ext uri="{BB962C8B-B14F-4D97-AF65-F5344CB8AC3E}">
        <p14:creationId xmlns:p14="http://schemas.microsoft.com/office/powerpoint/2010/main" val="37643165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950"/>
              </a:spcAft>
            </a:pPr>
            <a:r>
              <a:rPr lang="en-GB" sz="2400" b="1" dirty="0"/>
              <a:t>Farms like mine - results</a:t>
            </a:r>
            <a:r>
              <a:rPr lang="en-GB" sz="2400" dirty="0"/>
              <a:t>:</a:t>
            </a:r>
          </a:p>
          <a:p>
            <a:pPr marL="623784" indent="-309456">
              <a:buFont typeface="Arial" panose="020B0604020202020204" pitchFamily="34" charset="0"/>
              <a:buChar char="•"/>
            </a:pPr>
            <a:r>
              <a:rPr lang="en-GB" sz="1800" dirty="0"/>
              <a:t>Suffolk_140 simulation map</a:t>
            </a:r>
          </a:p>
          <a:p>
            <a:pPr marL="623784" indent="-309456">
              <a:buFont typeface="Arial" panose="020B0604020202020204" pitchFamily="34" charset="0"/>
              <a:buChar char="•"/>
            </a:pPr>
            <a:r>
              <a:rPr lang="en-GB" sz="1800" dirty="0"/>
              <a:t>Suffolk_140 result</a:t>
            </a:r>
          </a:p>
          <a:p>
            <a:pPr marL="623784" indent="-309456">
              <a:buFont typeface="Arial" panose="020B0604020202020204" pitchFamily="34" charset="0"/>
              <a:buChar char="•"/>
            </a:pPr>
            <a:r>
              <a:rPr lang="en-GB" sz="1800" dirty="0"/>
              <a:t>and a dashboard from BenchMarkMyFarm.co.uk </a:t>
            </a:r>
            <a:r>
              <a:rPr lang="en-GB" sz="1800" b="1" dirty="0"/>
              <a:t>(with </a:t>
            </a:r>
            <a:r>
              <a:rPr lang="en-GB" sz="1800" b="1" dirty="0" err="1"/>
              <a:t>FBS+PeerMatching</a:t>
            </a:r>
            <a:r>
              <a:rPr lang="en-GB" sz="1800" b="1" dirty="0"/>
              <a:t>) </a:t>
            </a:r>
            <a:r>
              <a:rPr lang="en-GB" sz="1800" dirty="0"/>
              <a:t>(which is in beta-testing and will be updated with FBS2017 soon)</a:t>
            </a:r>
          </a:p>
          <a:p>
            <a:pPr marL="623784" indent="-309456">
              <a:buFont typeface="Arial" panose="020B0604020202020204" pitchFamily="34" charset="0"/>
              <a:buChar char="•"/>
            </a:pPr>
            <a:r>
              <a:rPr lang="en-GB" sz="1800" dirty="0"/>
              <a:t>very easy to come up with imaginary farms (that won’t match to anything in the sample) (</a:t>
            </a:r>
            <a:r>
              <a:rPr lang="en-GB" sz="1800" dirty="0" err="1"/>
              <a:t>eg</a:t>
            </a:r>
            <a:r>
              <a:rPr lang="en-GB" sz="1800" dirty="0"/>
              <a:t> 2000 ewes)</a:t>
            </a:r>
          </a:p>
        </p:txBody>
      </p:sp>
      <p:sp>
        <p:nvSpPr>
          <p:cNvPr id="4" name="Slide Number Placeholder 3"/>
          <p:cNvSpPr>
            <a:spLocks noGrp="1"/>
          </p:cNvSpPr>
          <p:nvPr>
            <p:ph type="sldNum" sz="quarter" idx="10"/>
          </p:nvPr>
        </p:nvSpPr>
        <p:spPr/>
        <p:txBody>
          <a:bodyPr/>
          <a:lstStyle/>
          <a:p>
            <a:fld id="{D3386876-14AC-47F8-8BE4-BD96A2191E60}" type="slidenum">
              <a:rPr lang="en-GB" smtClean="0"/>
              <a:t>22</a:t>
            </a:fld>
            <a:endParaRPr lang="en-GB"/>
          </a:p>
        </p:txBody>
      </p:sp>
    </p:spTree>
    <p:extLst>
      <p:ext uri="{BB962C8B-B14F-4D97-AF65-F5344CB8AC3E}">
        <p14:creationId xmlns:p14="http://schemas.microsoft.com/office/powerpoint/2010/main" val="17147055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500" dirty="0"/>
              <a:t>Suffolk/Upland – Arable</a:t>
            </a:r>
          </a:p>
          <a:p>
            <a:r>
              <a:rPr lang="en-GB" sz="1500" dirty="0"/>
              <a:t>140 hectare</a:t>
            </a:r>
          </a:p>
        </p:txBody>
      </p:sp>
      <p:sp>
        <p:nvSpPr>
          <p:cNvPr id="4" name="Slide Number Placeholder 3"/>
          <p:cNvSpPr>
            <a:spLocks noGrp="1"/>
          </p:cNvSpPr>
          <p:nvPr>
            <p:ph type="sldNum" sz="quarter" idx="10"/>
          </p:nvPr>
        </p:nvSpPr>
        <p:spPr/>
        <p:txBody>
          <a:bodyPr/>
          <a:lstStyle/>
          <a:p>
            <a:fld id="{D3386876-14AC-47F8-8BE4-BD96A2191E60}" type="slidenum">
              <a:rPr lang="en-GB" smtClean="0"/>
              <a:t>23</a:t>
            </a:fld>
            <a:endParaRPr lang="en-GB"/>
          </a:p>
        </p:txBody>
      </p:sp>
    </p:spTree>
    <p:extLst>
      <p:ext uri="{BB962C8B-B14F-4D97-AF65-F5344CB8AC3E}">
        <p14:creationId xmlns:p14="http://schemas.microsoft.com/office/powerpoint/2010/main" val="42035124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500" dirty="0"/>
              <a:t>Suffolk/Upland – Arable</a:t>
            </a:r>
          </a:p>
          <a:p>
            <a:r>
              <a:rPr lang="en-GB" sz="1500" dirty="0"/>
              <a:t>140 hectare</a:t>
            </a:r>
          </a:p>
          <a:p>
            <a:endParaRPr lang="en-GB" sz="1500" dirty="0"/>
          </a:p>
          <a:p>
            <a:r>
              <a:rPr lang="en-GB" sz="1500" dirty="0"/>
              <a:t>Matches, on areas and tenure, very closely, at a distance.</a:t>
            </a:r>
          </a:p>
          <a:p>
            <a:r>
              <a:rPr lang="en-GB" sz="1500" dirty="0"/>
              <a:t>And might differ, in areas and tenure, a bit more, for near neighbours.</a:t>
            </a:r>
          </a:p>
          <a:p>
            <a:r>
              <a:rPr lang="en-GB" sz="1500" dirty="0"/>
              <a:t>But the closest matches will always be chosen first.</a:t>
            </a:r>
            <a:endParaRPr lang="en-GB" dirty="0"/>
          </a:p>
        </p:txBody>
      </p:sp>
      <p:sp>
        <p:nvSpPr>
          <p:cNvPr id="4" name="Slide Number Placeholder 3"/>
          <p:cNvSpPr>
            <a:spLocks noGrp="1"/>
          </p:cNvSpPr>
          <p:nvPr>
            <p:ph type="sldNum" sz="quarter" idx="10"/>
          </p:nvPr>
        </p:nvSpPr>
        <p:spPr/>
        <p:txBody>
          <a:bodyPr/>
          <a:lstStyle/>
          <a:p>
            <a:fld id="{D3386876-14AC-47F8-8BE4-BD96A2191E60}" type="slidenum">
              <a:rPr lang="en-GB" smtClean="0"/>
              <a:t>24</a:t>
            </a:fld>
            <a:endParaRPr lang="en-GB"/>
          </a:p>
        </p:txBody>
      </p:sp>
    </p:spTree>
    <p:extLst>
      <p:ext uri="{BB962C8B-B14F-4D97-AF65-F5344CB8AC3E}">
        <p14:creationId xmlns:p14="http://schemas.microsoft.com/office/powerpoint/2010/main" val="18048955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And </a:t>
            </a:r>
            <a:r>
              <a:rPr lang="en-GB" dirty="0"/>
              <a:t>you can put the results into an </a:t>
            </a:r>
            <a:r>
              <a:rPr lang="en-GB" dirty="0" smtClean="0"/>
              <a:t>industry DASHBOARD</a:t>
            </a:r>
            <a:r>
              <a:rPr lang="en-GB" dirty="0"/>
              <a:t>, where you might see</a:t>
            </a:r>
          </a:p>
          <a:p>
            <a:r>
              <a:rPr lang="en-GB" dirty="0" smtClean="0"/>
              <a:t>- standard </a:t>
            </a:r>
            <a:r>
              <a:rPr lang="en-GB" dirty="0"/>
              <a:t>output of CO2eq from Fertiliser</a:t>
            </a:r>
          </a:p>
          <a:p>
            <a:r>
              <a:rPr lang="en-GB" dirty="0"/>
              <a:t>- indicate if your value is an outlier and able to see</a:t>
            </a:r>
          </a:p>
          <a:p>
            <a:r>
              <a:rPr lang="en-GB" dirty="0"/>
              <a:t>- where you fall in the distribution (of peers)</a:t>
            </a:r>
          </a:p>
          <a:p>
            <a:r>
              <a:rPr lang="en-GB" dirty="0" smtClean="0"/>
              <a:t>- or </a:t>
            </a:r>
            <a:r>
              <a:rPr lang="en-GB" dirty="0"/>
              <a:t>you could see your performance ratio, </a:t>
            </a:r>
            <a:endParaRPr lang="en-GB" dirty="0" smtClean="0"/>
          </a:p>
          <a:p>
            <a:r>
              <a:rPr lang="en-GB" dirty="0" smtClean="0"/>
              <a:t>- or </a:t>
            </a:r>
            <a:r>
              <a:rPr lang="en-GB" dirty="0"/>
              <a:t>any variable of choice</a:t>
            </a:r>
          </a:p>
          <a:p>
            <a:r>
              <a:rPr lang="en-GB" dirty="0"/>
              <a:t> </a:t>
            </a:r>
          </a:p>
          <a:p>
            <a:r>
              <a:rPr lang="en-GB" dirty="0"/>
              <a:t>Implemented with the </a:t>
            </a:r>
            <a:r>
              <a:rPr lang="en-GB" b="1" dirty="0"/>
              <a:t>FBS</a:t>
            </a:r>
            <a:r>
              <a:rPr lang="en-GB" dirty="0"/>
              <a:t> and </a:t>
            </a:r>
            <a:r>
              <a:rPr lang="en-GB" b="1" dirty="0"/>
              <a:t>Peer Matching</a:t>
            </a:r>
            <a:r>
              <a:rPr lang="en-GB" dirty="0"/>
              <a:t> </a:t>
            </a:r>
            <a:r>
              <a:rPr lang="en-GB" dirty="0" smtClean="0"/>
              <a:t>in BenchMarkMyFarm.co.uk</a:t>
            </a:r>
            <a:endParaRPr lang="en-GB" dirty="0"/>
          </a:p>
        </p:txBody>
      </p:sp>
      <p:sp>
        <p:nvSpPr>
          <p:cNvPr id="4" name="Slide Number Placeholder 3"/>
          <p:cNvSpPr>
            <a:spLocks noGrp="1"/>
          </p:cNvSpPr>
          <p:nvPr>
            <p:ph type="sldNum" sz="quarter" idx="10"/>
          </p:nvPr>
        </p:nvSpPr>
        <p:spPr/>
        <p:txBody>
          <a:bodyPr/>
          <a:lstStyle/>
          <a:p>
            <a:fld id="{D3386876-14AC-47F8-8BE4-BD96A2191E60}" type="slidenum">
              <a:rPr lang="en-GB" smtClean="0"/>
              <a:t>25</a:t>
            </a:fld>
            <a:endParaRPr lang="en-GB"/>
          </a:p>
        </p:txBody>
      </p:sp>
    </p:spTree>
    <p:extLst>
      <p:ext uri="{BB962C8B-B14F-4D97-AF65-F5344CB8AC3E}">
        <p14:creationId xmlns:p14="http://schemas.microsoft.com/office/powerpoint/2010/main" val="14376002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500" b="1" dirty="0"/>
              <a:t>Further work:</a:t>
            </a:r>
          </a:p>
          <a:p>
            <a:endParaRPr lang="en-GB" sz="1500" b="1" dirty="0"/>
          </a:p>
          <a:p>
            <a:pPr marL="596864" indent="-296101">
              <a:buFont typeface="Arial" panose="020B0604020202020204" pitchFamily="34" charset="0"/>
              <a:buChar char="•"/>
            </a:pPr>
            <a:r>
              <a:rPr lang="en-GB" sz="1500" dirty="0"/>
              <a:t>Systematic analysis of benefits</a:t>
            </a:r>
          </a:p>
          <a:p>
            <a:pPr marL="596864" indent="-296101">
              <a:buFont typeface="Arial" panose="020B0604020202020204" pitchFamily="34" charset="0"/>
              <a:buChar char="•"/>
            </a:pPr>
            <a:r>
              <a:rPr lang="en-GB" sz="1500" dirty="0"/>
              <a:t>Systematic analysis of the weights’ of different variable’s</a:t>
            </a:r>
          </a:p>
          <a:p>
            <a:pPr marL="596864" indent="-296101">
              <a:buFont typeface="Arial" panose="020B0604020202020204" pitchFamily="34" charset="0"/>
              <a:buChar char="•"/>
            </a:pPr>
            <a:r>
              <a:rPr lang="en-GB" sz="1500" dirty="0"/>
              <a:t>Working to understand / and match-to farmer objectives</a:t>
            </a:r>
          </a:p>
          <a:p>
            <a:pPr marL="596864" indent="-296101">
              <a:buFont typeface="Arial" panose="020B0604020202020204" pitchFamily="34" charset="0"/>
              <a:buChar char="•"/>
            </a:pPr>
            <a:r>
              <a:rPr lang="en-GB" sz="1500" dirty="0"/>
              <a:t>Incorporating new enterprises / technologies</a:t>
            </a:r>
          </a:p>
          <a:p>
            <a:pPr marL="596864" indent="-296101">
              <a:buFont typeface="Arial" panose="020B0604020202020204" pitchFamily="34" charset="0"/>
              <a:buChar char="•"/>
            </a:pPr>
            <a:r>
              <a:rPr lang="en-GB" sz="1500" dirty="0"/>
              <a:t>IE as alternatives to, or in addition to, these 34D</a:t>
            </a:r>
          </a:p>
        </p:txBody>
      </p:sp>
      <p:sp>
        <p:nvSpPr>
          <p:cNvPr id="4" name="Slide Number Placeholder 3"/>
          <p:cNvSpPr>
            <a:spLocks noGrp="1"/>
          </p:cNvSpPr>
          <p:nvPr>
            <p:ph type="sldNum" sz="quarter" idx="10"/>
          </p:nvPr>
        </p:nvSpPr>
        <p:spPr/>
        <p:txBody>
          <a:bodyPr/>
          <a:lstStyle/>
          <a:p>
            <a:fld id="{D3386876-14AC-47F8-8BE4-BD96A2191E60}" type="slidenum">
              <a:rPr lang="en-GB" smtClean="0"/>
              <a:t>26</a:t>
            </a:fld>
            <a:endParaRPr lang="en-GB"/>
          </a:p>
        </p:txBody>
      </p:sp>
    </p:spTree>
    <p:extLst>
      <p:ext uri="{BB962C8B-B14F-4D97-AF65-F5344CB8AC3E}">
        <p14:creationId xmlns:p14="http://schemas.microsoft.com/office/powerpoint/2010/main" val="14986484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500" b="1" dirty="0"/>
              <a:t>Expect this METHOD to reduce dispersion in values:</a:t>
            </a:r>
          </a:p>
          <a:p>
            <a:r>
              <a:rPr lang="en-GB" sz="1500" b="1" dirty="0"/>
              <a:t>And to ameliorate Systematic Bias from (?): </a:t>
            </a:r>
          </a:p>
          <a:p>
            <a:endParaRPr lang="en-GB" sz="100" b="1" dirty="0"/>
          </a:p>
          <a:p>
            <a:endParaRPr lang="en-GB" sz="100" b="1" dirty="0"/>
          </a:p>
          <a:p>
            <a:pPr marL="596864" indent="-296101">
              <a:buFont typeface="Arial" panose="020B0604020202020204" pitchFamily="34" charset="0"/>
              <a:buChar char="•"/>
            </a:pPr>
            <a:r>
              <a:rPr lang="en-GB" sz="1500" dirty="0"/>
              <a:t>Other Regions (with different climate/ soil/ or market)</a:t>
            </a:r>
          </a:p>
          <a:p>
            <a:pPr marL="596864" indent="-296101">
              <a:buFont typeface="Arial" panose="020B0604020202020204" pitchFamily="34" charset="0"/>
              <a:buChar char="•"/>
            </a:pPr>
            <a:r>
              <a:rPr lang="en-GB" sz="1500" dirty="0"/>
              <a:t>Other Sizes (scales of operation)</a:t>
            </a:r>
          </a:p>
          <a:p>
            <a:pPr marL="596864" indent="-296101">
              <a:buFont typeface="Arial" panose="020B0604020202020204" pitchFamily="34" charset="0"/>
              <a:buChar char="•"/>
            </a:pPr>
            <a:r>
              <a:rPr lang="en-GB" sz="1500" dirty="0"/>
              <a:t>Other Enterprises</a:t>
            </a:r>
          </a:p>
          <a:p>
            <a:pPr marL="300763"/>
            <a:endParaRPr lang="en-GB" sz="100" b="1" dirty="0"/>
          </a:p>
          <a:p>
            <a:pPr marL="300763"/>
            <a:r>
              <a:rPr lang="en-GB" sz="1500" b="1" dirty="0"/>
              <a:t>the presence of which will manifest themselves in Management Effects, too</a:t>
            </a:r>
            <a:endParaRPr lang="en-GB" sz="1500" i="1" dirty="0"/>
          </a:p>
        </p:txBody>
      </p:sp>
      <p:sp>
        <p:nvSpPr>
          <p:cNvPr id="4" name="Slide Number Placeholder 3"/>
          <p:cNvSpPr>
            <a:spLocks noGrp="1"/>
          </p:cNvSpPr>
          <p:nvPr>
            <p:ph type="sldNum" sz="quarter" idx="10"/>
          </p:nvPr>
        </p:nvSpPr>
        <p:spPr/>
        <p:txBody>
          <a:bodyPr/>
          <a:lstStyle/>
          <a:p>
            <a:fld id="{D3386876-14AC-47F8-8BE4-BD96A2191E60}" type="slidenum">
              <a:rPr lang="en-GB" smtClean="0"/>
              <a:t>27</a:t>
            </a:fld>
            <a:endParaRPr lang="en-GB"/>
          </a:p>
        </p:txBody>
      </p:sp>
    </p:spTree>
    <p:extLst>
      <p:ext uri="{BB962C8B-B14F-4D97-AF65-F5344CB8AC3E}">
        <p14:creationId xmlns:p14="http://schemas.microsoft.com/office/powerpoint/2010/main" val="24001679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b="1" dirty="0"/>
              <a:t>I conclude - “peer matching” might be useful in </a:t>
            </a:r>
          </a:p>
          <a:p>
            <a:pPr marL="623784" indent="-309456">
              <a:buFont typeface="Arial" panose="020B0604020202020204" pitchFamily="34" charset="0"/>
              <a:buChar char="•"/>
            </a:pPr>
            <a:r>
              <a:rPr lang="en-GB" sz="1300" dirty="0"/>
              <a:t>Farm Business Survey - the FBS - why not benchmark to a closer peer set?</a:t>
            </a:r>
          </a:p>
          <a:p>
            <a:pPr marL="623784" indent="-309456">
              <a:buFont typeface="Arial" panose="020B0604020202020204" pitchFamily="34" charset="0"/>
              <a:buChar char="•"/>
            </a:pPr>
            <a:r>
              <a:rPr lang="en-GB" sz="1300" dirty="0"/>
              <a:t>Instead of against just average farms? *** (with all of the unrelated enterprises) ***</a:t>
            </a:r>
          </a:p>
          <a:p>
            <a:pPr marL="623784" indent="-309456">
              <a:buFont typeface="Arial" panose="020B0604020202020204" pitchFamily="34" charset="0"/>
              <a:buChar char="•"/>
            </a:pPr>
            <a:r>
              <a:rPr lang="en-GB" sz="1300" dirty="0"/>
              <a:t>Computation of Externalities (providing an informational incentive)</a:t>
            </a:r>
          </a:p>
          <a:p>
            <a:pPr marL="623784" indent="-309456">
              <a:buFont typeface="Arial" panose="020B0604020202020204" pitchFamily="34" charset="0"/>
              <a:buChar char="•"/>
            </a:pPr>
            <a:r>
              <a:rPr lang="en-GB" sz="1300" dirty="0"/>
              <a:t>Industry performance? </a:t>
            </a:r>
          </a:p>
          <a:p>
            <a:pPr marL="623784" indent="-309456">
              <a:buFont typeface="Arial" panose="020B0604020202020204" pitchFamily="34" charset="0"/>
              <a:buChar char="•"/>
            </a:pPr>
            <a:r>
              <a:rPr lang="en-GB" sz="1300" dirty="0"/>
              <a:t>In benchmarking more widely - from survey &amp; admin databases?  </a:t>
            </a:r>
          </a:p>
          <a:p>
            <a:pPr marL="623784" indent="-309456">
              <a:buFont typeface="Arial" panose="020B0604020202020204" pitchFamily="34" charset="0"/>
              <a:buChar char="•"/>
            </a:pPr>
            <a:r>
              <a:rPr lang="en-GB" sz="1300" dirty="0"/>
              <a:t>Not done previously (?) </a:t>
            </a:r>
          </a:p>
        </p:txBody>
      </p:sp>
      <p:sp>
        <p:nvSpPr>
          <p:cNvPr id="4" name="Slide Number Placeholder 3"/>
          <p:cNvSpPr>
            <a:spLocks noGrp="1"/>
          </p:cNvSpPr>
          <p:nvPr>
            <p:ph type="sldNum" sz="quarter" idx="10"/>
          </p:nvPr>
        </p:nvSpPr>
        <p:spPr/>
        <p:txBody>
          <a:bodyPr/>
          <a:lstStyle/>
          <a:p>
            <a:fld id="{D3386876-14AC-47F8-8BE4-BD96A2191E60}" type="slidenum">
              <a:rPr lang="en-GB" smtClean="0"/>
              <a:t>28</a:t>
            </a:fld>
            <a:endParaRPr lang="en-GB"/>
          </a:p>
        </p:txBody>
      </p:sp>
    </p:spTree>
    <p:extLst>
      <p:ext uri="{BB962C8B-B14F-4D97-AF65-F5344CB8AC3E}">
        <p14:creationId xmlns:p14="http://schemas.microsoft.com/office/powerpoint/2010/main" val="12311526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 - by comparing metrics,</a:t>
            </a:r>
            <a:r>
              <a:rPr lang="en-GB" baseline="0" dirty="0" smtClean="0"/>
              <a:t> among different practices and among different farms - </a:t>
            </a:r>
            <a:r>
              <a:rPr lang="en-GB" dirty="0" smtClean="0"/>
              <a:t>we</a:t>
            </a:r>
            <a:r>
              <a:rPr lang="en-GB" baseline="0" dirty="0" smtClean="0"/>
              <a:t> might derive the different options seen here – for Climate Mitigation.</a:t>
            </a:r>
          </a:p>
          <a:p>
            <a:r>
              <a:rPr lang="en-GB" baseline="0" dirty="0" err="1" smtClean="0"/>
              <a:t>Eg</a:t>
            </a:r>
            <a:r>
              <a:rPr lang="en-GB" baseline="0" dirty="0" smtClean="0"/>
              <a:t> Cutting 2.5 million tonnes of CO2eq each year with Crop-N-timing </a:t>
            </a:r>
          </a:p>
          <a:p>
            <a:r>
              <a:rPr lang="en-GB" baseline="0" dirty="0" smtClean="0"/>
              <a:t>- at a saving of £100 per tonne of CO2eq</a:t>
            </a:r>
          </a:p>
          <a:p>
            <a:r>
              <a:rPr lang="en-GB" baseline="0" dirty="0" smtClean="0"/>
              <a:t>- or 3.9 MT CO2e from crop drainage, costing £14/tCO2e</a:t>
            </a:r>
          </a:p>
          <a:p>
            <a:endParaRPr lang="en-GB" baseline="0" dirty="0" smtClean="0"/>
          </a:p>
          <a:p>
            <a:r>
              <a:rPr lang="en-GB" dirty="0"/>
              <a:t>So benchmarking might ID opportunities for farmers to optimise, in terms of greenhouse, and environment values, too.  And if we look at the curve above we see mitigation of, perhaps, 75% or 100% of UK agricultures' CO2e emissions.</a:t>
            </a:r>
          </a:p>
          <a:p>
            <a:endParaRPr lang="en-GB" dirty="0"/>
          </a:p>
          <a:p>
            <a:r>
              <a:rPr lang="en-GB" dirty="0"/>
              <a:t>But, my question, for you, is how effective will benchmarking be?  As an INTERVENTION POINT.</a:t>
            </a:r>
          </a:p>
        </p:txBody>
      </p:sp>
      <p:sp>
        <p:nvSpPr>
          <p:cNvPr id="4" name="Slide Number Placeholder 3"/>
          <p:cNvSpPr>
            <a:spLocks noGrp="1"/>
          </p:cNvSpPr>
          <p:nvPr>
            <p:ph type="sldNum" sz="quarter" idx="10"/>
          </p:nvPr>
        </p:nvSpPr>
        <p:spPr/>
        <p:txBody>
          <a:bodyPr/>
          <a:lstStyle/>
          <a:p>
            <a:fld id="{D3386876-14AC-47F8-8BE4-BD96A2191E60}" type="slidenum">
              <a:rPr lang="en-GB" smtClean="0"/>
              <a:t>29</a:t>
            </a:fld>
            <a:endParaRPr lang="en-GB"/>
          </a:p>
        </p:txBody>
      </p:sp>
    </p:spTree>
    <p:extLst>
      <p:ext uri="{BB962C8B-B14F-4D97-AF65-F5344CB8AC3E}">
        <p14:creationId xmlns:p14="http://schemas.microsoft.com/office/powerpoint/2010/main" val="3848681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To illustrate the need to improve performance</a:t>
            </a:r>
          </a:p>
          <a:p>
            <a:r>
              <a:rPr lang="en-GB" dirty="0" smtClean="0"/>
              <a:t>We</a:t>
            </a:r>
            <a:r>
              <a:rPr lang="en-GB" baseline="0" dirty="0" smtClean="0"/>
              <a:t> see Stagnation of Productivity Gains (as </a:t>
            </a:r>
            <a:r>
              <a:rPr lang="en-GB" baseline="0" dirty="0" err="1" smtClean="0"/>
              <a:t>TFP</a:t>
            </a:r>
            <a:r>
              <a:rPr lang="en-GB" baseline="0" dirty="0" smtClean="0"/>
              <a:t>):</a:t>
            </a:r>
          </a:p>
          <a:p>
            <a:r>
              <a:rPr lang="en-GB" baseline="0" dirty="0" smtClean="0"/>
              <a:t>Compared to competitors</a:t>
            </a:r>
          </a:p>
          <a:p>
            <a:r>
              <a:rPr lang="en-GB" baseline="0" dirty="0" smtClean="0"/>
              <a:t>    (based on USDA analysis).</a:t>
            </a:r>
          </a:p>
        </p:txBody>
      </p:sp>
      <p:sp>
        <p:nvSpPr>
          <p:cNvPr id="4" name="Slide Number Placeholder 3"/>
          <p:cNvSpPr>
            <a:spLocks noGrp="1"/>
          </p:cNvSpPr>
          <p:nvPr>
            <p:ph type="sldNum" sz="quarter" idx="10"/>
          </p:nvPr>
        </p:nvSpPr>
        <p:spPr/>
        <p:txBody>
          <a:bodyPr/>
          <a:lstStyle/>
          <a:p>
            <a:fld id="{D3386876-14AC-47F8-8BE4-BD96A2191E60}" type="slidenum">
              <a:rPr lang="en-GB" smtClean="0"/>
              <a:t>3</a:t>
            </a:fld>
            <a:endParaRPr lang="en-GB"/>
          </a:p>
        </p:txBody>
      </p:sp>
    </p:spTree>
    <p:extLst>
      <p:ext uri="{BB962C8B-B14F-4D97-AF65-F5344CB8AC3E}">
        <p14:creationId xmlns:p14="http://schemas.microsoft.com/office/powerpoint/2010/main" val="30558869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3386876-14AC-47F8-8BE4-BD96A2191E60}" type="slidenum">
              <a:rPr lang="en-GB" smtClean="0"/>
              <a:t>30</a:t>
            </a:fld>
            <a:endParaRPr lang="en-GB"/>
          </a:p>
        </p:txBody>
      </p:sp>
    </p:spTree>
    <p:extLst>
      <p:ext uri="{BB962C8B-B14F-4D97-AF65-F5344CB8AC3E}">
        <p14:creationId xmlns:p14="http://schemas.microsoft.com/office/powerpoint/2010/main" val="34176874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500" dirty="0"/>
              <a:t> ALTERNATIVES</a:t>
            </a:r>
          </a:p>
          <a:p>
            <a:r>
              <a:rPr lang="en-GB" sz="1500" dirty="0"/>
              <a:t>The highest consuming department (with fume hoods) in the university emitted CO2e at a  rate of 10-times more than the lowest consuming department in the university (without </a:t>
            </a:r>
            <a:r>
              <a:rPr lang="en-GB" sz="1500" dirty="0" err="1"/>
              <a:t>aircon</a:t>
            </a:r>
            <a:r>
              <a:rPr lang="en-GB" sz="1500" dirty="0"/>
              <a:t> &amp; insulated).</a:t>
            </a:r>
          </a:p>
          <a:p>
            <a:r>
              <a:rPr lang="en-GB" sz="1500" dirty="0"/>
              <a:t>The highest consuming 5% of homes in the UK consume 25% of the total amount of heating (UK Fuel Poverty Survey).</a:t>
            </a:r>
          </a:p>
          <a:p>
            <a:r>
              <a:rPr lang="en-GB" sz="1500" dirty="0"/>
              <a:t>The Local Plan for Cambridgeshire in 2030/50 envisages that the average resident will commute 10 miles each way to work.</a:t>
            </a:r>
          </a:p>
        </p:txBody>
      </p:sp>
      <p:sp>
        <p:nvSpPr>
          <p:cNvPr id="4" name="Slide Number Placeholder 3"/>
          <p:cNvSpPr>
            <a:spLocks noGrp="1"/>
          </p:cNvSpPr>
          <p:nvPr>
            <p:ph type="sldNum" sz="quarter" idx="10"/>
          </p:nvPr>
        </p:nvSpPr>
        <p:spPr/>
        <p:txBody>
          <a:bodyPr/>
          <a:lstStyle/>
          <a:p>
            <a:fld id="{D3386876-14AC-47F8-8BE4-BD96A2191E60}" type="slidenum">
              <a:rPr lang="en-GB" smtClean="0"/>
              <a:t>31</a:t>
            </a:fld>
            <a:endParaRPr lang="en-GB"/>
          </a:p>
        </p:txBody>
      </p:sp>
    </p:spTree>
    <p:extLst>
      <p:ext uri="{BB962C8B-B14F-4D97-AF65-F5344CB8AC3E}">
        <p14:creationId xmlns:p14="http://schemas.microsoft.com/office/powerpoint/2010/main" val="1196123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500" dirty="0"/>
              <a:t> - UK supply of meat is 81kg/person/year</a:t>
            </a:r>
          </a:p>
          <a:p>
            <a:r>
              <a:rPr lang="en-GB" sz="1500" dirty="0"/>
              <a:t> - half a pound per day (each) (225 g/d)</a:t>
            </a:r>
          </a:p>
          <a:p>
            <a:r>
              <a:rPr lang="en-GB" sz="1500" dirty="0"/>
              <a:t> - or 320% of the dietary recommendation</a:t>
            </a:r>
          </a:p>
          <a:p>
            <a:r>
              <a:rPr lang="en-GB" sz="1500" dirty="0"/>
              <a:t> - with perhaps I guess in, slaughter and home, at least 33% wasted </a:t>
            </a:r>
          </a:p>
          <a:p>
            <a:pPr defTabSz="914333">
              <a:defRPr/>
            </a:pPr>
            <a:r>
              <a:rPr lang="en-GB" sz="1500" dirty="0"/>
              <a:t> - consumption is, 130g/d by adults, - so waste is &gt;42% (???)</a:t>
            </a:r>
          </a:p>
          <a:p>
            <a:r>
              <a:rPr lang="en-GB" sz="1500" dirty="0"/>
              <a:t> - avoid 40-80 MTco2e if all vegetarian (</a:t>
            </a:r>
            <a:r>
              <a:rPr lang="en-GB" sz="1500" dirty="0" err="1"/>
              <a:t>ie</a:t>
            </a:r>
            <a:r>
              <a:rPr lang="en-GB" sz="1500" dirty="0"/>
              <a:t> still eat milk and cheese)</a:t>
            </a:r>
          </a:p>
          <a:p>
            <a:r>
              <a:rPr lang="en-GB" sz="1500" dirty="0"/>
              <a:t> - 16 MTco2e emissions from </a:t>
            </a:r>
            <a:r>
              <a:rPr lang="en-GB" sz="1500" dirty="0" err="1"/>
              <a:t>homegrown</a:t>
            </a:r>
            <a:r>
              <a:rPr lang="en-GB" sz="1500" dirty="0"/>
              <a:t> Beef and Lamb -</a:t>
            </a:r>
          </a:p>
          <a:p>
            <a:r>
              <a:rPr lang="en-GB" sz="1500" dirty="0"/>
              <a:t> - avoid 7 MTco2e if ate </a:t>
            </a:r>
            <a:r>
              <a:rPr lang="en-GB" sz="1500"/>
              <a:t>diet recommendation just </a:t>
            </a:r>
            <a:r>
              <a:rPr lang="en-GB" sz="1500" dirty="0"/>
              <a:t>from home meat (in existing proportion)</a:t>
            </a:r>
          </a:p>
          <a:p>
            <a:r>
              <a:rPr lang="en-GB" sz="1500" dirty="0"/>
              <a:t> - and what could be achieved with less high intensity, meat-free-Mondays, and beans: emissions could be cut to 1/10th (?)</a:t>
            </a:r>
            <a:endParaRPr lang="en-GB" sz="2000" dirty="0"/>
          </a:p>
        </p:txBody>
      </p:sp>
      <p:sp>
        <p:nvSpPr>
          <p:cNvPr id="4" name="Slide Number Placeholder 3"/>
          <p:cNvSpPr>
            <a:spLocks noGrp="1"/>
          </p:cNvSpPr>
          <p:nvPr>
            <p:ph type="sldNum" sz="quarter" idx="10"/>
          </p:nvPr>
        </p:nvSpPr>
        <p:spPr/>
        <p:txBody>
          <a:bodyPr/>
          <a:lstStyle/>
          <a:p>
            <a:fld id="{D3386876-14AC-47F8-8BE4-BD96A2191E60}" type="slidenum">
              <a:rPr lang="en-GB" smtClean="0"/>
              <a:t>32</a:t>
            </a:fld>
            <a:endParaRPr lang="en-GB"/>
          </a:p>
        </p:txBody>
      </p:sp>
    </p:spTree>
    <p:extLst>
      <p:ext uri="{BB962C8B-B14F-4D97-AF65-F5344CB8AC3E}">
        <p14:creationId xmlns:p14="http://schemas.microsoft.com/office/powerpoint/2010/main" val="6669001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6188" y="1279525"/>
            <a:ext cx="4606925" cy="34544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03D5AA4-6490-4B8A-A325-5BC3BEFB41AE}" type="slidenum">
              <a:rPr lang="en-GB" smtClean="0"/>
              <a:t>33</a:t>
            </a:fld>
            <a:endParaRPr lang="en-GB"/>
          </a:p>
        </p:txBody>
      </p:sp>
    </p:spTree>
    <p:extLst>
      <p:ext uri="{BB962C8B-B14F-4D97-AF65-F5344CB8AC3E}">
        <p14:creationId xmlns:p14="http://schemas.microsoft.com/office/powerpoint/2010/main" val="547421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And there is large</a:t>
            </a:r>
            <a:r>
              <a:rPr lang="en-GB" baseline="0" dirty="0" smtClean="0"/>
              <a:t> variation in performance, between farms.  </a:t>
            </a:r>
          </a:p>
          <a:p>
            <a:r>
              <a:rPr lang="en-GB" baseline="0" dirty="0" smtClean="0"/>
              <a:t>Illustrated in these three slides.</a:t>
            </a:r>
          </a:p>
          <a:p>
            <a:r>
              <a:rPr lang="en-GB" baseline="0" dirty="0" smtClean="0"/>
              <a:t>For </a:t>
            </a:r>
            <a:r>
              <a:rPr lang="en-GB" b="1" baseline="0" dirty="0" smtClean="0"/>
              <a:t>PROFIT LEVELS</a:t>
            </a:r>
          </a:p>
          <a:p>
            <a:r>
              <a:rPr lang="en-GB" dirty="0" smtClean="0"/>
              <a:t>The bottom</a:t>
            </a:r>
            <a:r>
              <a:rPr lang="en-GB" baseline="0" dirty="0" smtClean="0"/>
              <a:t> 42% of farms – over 3 years – </a:t>
            </a:r>
          </a:p>
          <a:p>
            <a:r>
              <a:rPr lang="en-GB" baseline="0" dirty="0" smtClean="0"/>
              <a:t>lose money without Pillar I</a:t>
            </a:r>
            <a:endParaRPr lang="en-GB" dirty="0"/>
          </a:p>
        </p:txBody>
      </p:sp>
      <p:sp>
        <p:nvSpPr>
          <p:cNvPr id="4" name="Slide Number Placeholder 3"/>
          <p:cNvSpPr>
            <a:spLocks noGrp="1"/>
          </p:cNvSpPr>
          <p:nvPr>
            <p:ph type="sldNum" sz="quarter" idx="10"/>
          </p:nvPr>
        </p:nvSpPr>
        <p:spPr/>
        <p:txBody>
          <a:bodyPr/>
          <a:lstStyle/>
          <a:p>
            <a:fld id="{D3386876-14AC-47F8-8BE4-BD96A2191E60}" type="slidenum">
              <a:rPr lang="en-GB" smtClean="0"/>
              <a:t>4</a:t>
            </a:fld>
            <a:endParaRPr lang="en-GB"/>
          </a:p>
        </p:txBody>
      </p:sp>
    </p:spTree>
    <p:extLst>
      <p:ext uri="{BB962C8B-B14F-4D97-AF65-F5344CB8AC3E}">
        <p14:creationId xmlns:p14="http://schemas.microsoft.com/office/powerpoint/2010/main" val="2651340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 TERMS OF COSTS</a:t>
            </a:r>
          </a:p>
          <a:p>
            <a:r>
              <a:rPr lang="en-GB" dirty="0" smtClean="0"/>
              <a:t>Almost a quarter</a:t>
            </a:r>
            <a:r>
              <a:rPr lang="en-GB" baseline="0" dirty="0" smtClean="0"/>
              <a:t> of wheat-farms </a:t>
            </a:r>
          </a:p>
          <a:p>
            <a:r>
              <a:rPr lang="en-GB" baseline="0" dirty="0" smtClean="0"/>
              <a:t>have wheat Variable Costs of over £70/tonne</a:t>
            </a:r>
          </a:p>
          <a:p>
            <a:r>
              <a:rPr lang="en-GB" baseline="0" dirty="0" smtClean="0"/>
              <a:t>with many under £50/tonne</a:t>
            </a:r>
            <a:endParaRPr lang="en-GB" dirty="0"/>
          </a:p>
        </p:txBody>
      </p:sp>
      <p:sp>
        <p:nvSpPr>
          <p:cNvPr id="4" name="Slide Number Placeholder 3"/>
          <p:cNvSpPr>
            <a:spLocks noGrp="1"/>
          </p:cNvSpPr>
          <p:nvPr>
            <p:ph type="sldNum" sz="quarter" idx="10"/>
          </p:nvPr>
        </p:nvSpPr>
        <p:spPr/>
        <p:txBody>
          <a:bodyPr/>
          <a:lstStyle/>
          <a:p>
            <a:fld id="{D3386876-14AC-47F8-8BE4-BD96A2191E60}" type="slidenum">
              <a:rPr lang="en-GB" smtClean="0"/>
              <a:t>5</a:t>
            </a:fld>
            <a:endParaRPr lang="en-GB"/>
          </a:p>
        </p:txBody>
      </p:sp>
    </p:spTree>
    <p:extLst>
      <p:ext uri="{BB962C8B-B14F-4D97-AF65-F5344CB8AC3E}">
        <p14:creationId xmlns:p14="http://schemas.microsoft.com/office/powerpoint/2010/main" val="39769426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AND IN</a:t>
            </a:r>
            <a:r>
              <a:rPr lang="en-GB" baseline="0" dirty="0" smtClean="0"/>
              <a:t> TERMS OF YIELDS</a:t>
            </a:r>
          </a:p>
          <a:p>
            <a:r>
              <a:rPr lang="en-GB" dirty="0" smtClean="0"/>
              <a:t>A lot of farms had yield</a:t>
            </a:r>
            <a:r>
              <a:rPr lang="en-GB" baseline="0" dirty="0" smtClean="0"/>
              <a:t> in FBS2015 </a:t>
            </a:r>
          </a:p>
          <a:p>
            <a:r>
              <a:rPr lang="en-GB" baseline="0" dirty="0" smtClean="0"/>
              <a:t>over 10 t/ha</a:t>
            </a:r>
          </a:p>
          <a:p>
            <a:r>
              <a:rPr lang="en-GB" baseline="0" dirty="0" smtClean="0"/>
              <a:t>but quite a few under 8 t/ha</a:t>
            </a:r>
            <a:endParaRPr lang="en-GB" dirty="0"/>
          </a:p>
        </p:txBody>
      </p:sp>
      <p:sp>
        <p:nvSpPr>
          <p:cNvPr id="4" name="Slide Number Placeholder 3"/>
          <p:cNvSpPr>
            <a:spLocks noGrp="1"/>
          </p:cNvSpPr>
          <p:nvPr>
            <p:ph type="sldNum" sz="quarter" idx="10"/>
          </p:nvPr>
        </p:nvSpPr>
        <p:spPr/>
        <p:txBody>
          <a:bodyPr/>
          <a:lstStyle/>
          <a:p>
            <a:fld id="{D3386876-14AC-47F8-8BE4-BD96A2191E60}" type="slidenum">
              <a:rPr lang="en-GB" smtClean="0"/>
              <a:t>6</a:t>
            </a:fld>
            <a:endParaRPr lang="en-GB"/>
          </a:p>
        </p:txBody>
      </p:sp>
    </p:spTree>
    <p:extLst>
      <p:ext uri="{BB962C8B-B14F-4D97-AF65-F5344CB8AC3E}">
        <p14:creationId xmlns:p14="http://schemas.microsoft.com/office/powerpoint/2010/main" val="1301326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dirty="0"/>
              <a:t>Farms – are complex operations - where timings - and a myriad of decisions - are critical to tech and operational excellence.  Often being systems that have EVOLVED.  With culture, and genetics(!), selected for the agrarian system.  Successful farmers bought land, and the unsuccessful farmers sold / lost land.  Characterised (in culture/motivations, and in genetics too) by Bayesian optimisation.  Or, judging from experience, hearsay, and gut feelings, what will be optimal.  As we see, in the enculturation of CEO's, for their firms.</a:t>
            </a:r>
          </a:p>
          <a:p>
            <a:endParaRPr lang="en-GB" sz="1300" dirty="0"/>
          </a:p>
          <a:p>
            <a:r>
              <a:rPr lang="en-GB" sz="1300" dirty="0"/>
              <a:t>Today, the possibility looms - in farming - for quantitative (instead of instinctive/Bayesian) optimisation.  As occurred in modern corporations.</a:t>
            </a:r>
          </a:p>
        </p:txBody>
      </p:sp>
      <p:sp>
        <p:nvSpPr>
          <p:cNvPr id="4" name="Slide Number Placeholder 3"/>
          <p:cNvSpPr>
            <a:spLocks noGrp="1"/>
          </p:cNvSpPr>
          <p:nvPr>
            <p:ph type="sldNum" sz="quarter" idx="10"/>
          </p:nvPr>
        </p:nvSpPr>
        <p:spPr/>
        <p:txBody>
          <a:bodyPr/>
          <a:lstStyle/>
          <a:p>
            <a:fld id="{D3386876-14AC-47F8-8BE4-BD96A2191E60}" type="slidenum">
              <a:rPr lang="en-GB" smtClean="0"/>
              <a:t>7</a:t>
            </a:fld>
            <a:endParaRPr lang="en-GB"/>
          </a:p>
        </p:txBody>
      </p:sp>
    </p:spTree>
    <p:extLst>
      <p:ext uri="{BB962C8B-B14F-4D97-AF65-F5344CB8AC3E}">
        <p14:creationId xmlns:p14="http://schemas.microsoft.com/office/powerpoint/2010/main" val="1720461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dirty="0"/>
              <a:t>Where can you change things?</a:t>
            </a:r>
          </a:p>
          <a:p>
            <a:r>
              <a:rPr lang="en-GB" sz="1300" dirty="0"/>
              <a:t>What drives what we do?</a:t>
            </a:r>
          </a:p>
        </p:txBody>
      </p:sp>
      <p:sp>
        <p:nvSpPr>
          <p:cNvPr id="4" name="Slide Number Placeholder 3"/>
          <p:cNvSpPr>
            <a:spLocks noGrp="1"/>
          </p:cNvSpPr>
          <p:nvPr>
            <p:ph type="sldNum" sz="quarter" idx="10"/>
          </p:nvPr>
        </p:nvSpPr>
        <p:spPr/>
        <p:txBody>
          <a:bodyPr/>
          <a:lstStyle/>
          <a:p>
            <a:fld id="{D3386876-14AC-47F8-8BE4-BD96A2191E60}" type="slidenum">
              <a:rPr lang="en-GB" smtClean="0"/>
              <a:t>8</a:t>
            </a:fld>
            <a:endParaRPr lang="en-GB"/>
          </a:p>
        </p:txBody>
      </p:sp>
    </p:spTree>
    <p:extLst>
      <p:ext uri="{BB962C8B-B14F-4D97-AF65-F5344CB8AC3E}">
        <p14:creationId xmlns:p14="http://schemas.microsoft.com/office/powerpoint/2010/main" val="31196630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300" dirty="0"/>
          </a:p>
        </p:txBody>
      </p:sp>
      <p:sp>
        <p:nvSpPr>
          <p:cNvPr id="4" name="Slide Number Placeholder 3"/>
          <p:cNvSpPr>
            <a:spLocks noGrp="1"/>
          </p:cNvSpPr>
          <p:nvPr>
            <p:ph type="sldNum" sz="quarter" idx="10"/>
          </p:nvPr>
        </p:nvSpPr>
        <p:spPr/>
        <p:txBody>
          <a:bodyPr/>
          <a:lstStyle/>
          <a:p>
            <a:fld id="{D3386876-14AC-47F8-8BE4-BD96A2191E60}" type="slidenum">
              <a:rPr lang="en-GB" smtClean="0"/>
              <a:t>9</a:t>
            </a:fld>
            <a:endParaRPr lang="en-GB"/>
          </a:p>
        </p:txBody>
      </p:sp>
    </p:spTree>
    <p:extLst>
      <p:ext uri="{BB962C8B-B14F-4D97-AF65-F5344CB8AC3E}">
        <p14:creationId xmlns:p14="http://schemas.microsoft.com/office/powerpoint/2010/main" val="1455365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9141414-C90C-4ADD-A307-73EA2D7997EB}" type="datetimeFigureOut">
              <a:rPr lang="en-GB" smtClean="0"/>
              <a:t>02/07/2019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942D24B-059A-4548-A430-79D4388F216F}" type="slidenum">
              <a:rPr lang="en-GB" smtClean="0"/>
              <a:t>‹#›</a:t>
            </a:fld>
            <a:endParaRPr lang="en-GB"/>
          </a:p>
        </p:txBody>
      </p:sp>
    </p:spTree>
    <p:extLst>
      <p:ext uri="{BB962C8B-B14F-4D97-AF65-F5344CB8AC3E}">
        <p14:creationId xmlns:p14="http://schemas.microsoft.com/office/powerpoint/2010/main" val="14702456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141414-C90C-4ADD-A307-73EA2D7997EB}" type="datetimeFigureOut">
              <a:rPr lang="en-GB" smtClean="0"/>
              <a:t>02/07/2019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942D24B-059A-4548-A430-79D4388F216F}" type="slidenum">
              <a:rPr lang="en-GB" smtClean="0"/>
              <a:t>‹#›</a:t>
            </a:fld>
            <a:endParaRPr lang="en-GB"/>
          </a:p>
        </p:txBody>
      </p:sp>
    </p:spTree>
    <p:extLst>
      <p:ext uri="{BB962C8B-B14F-4D97-AF65-F5344CB8AC3E}">
        <p14:creationId xmlns:p14="http://schemas.microsoft.com/office/powerpoint/2010/main" val="11926110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141414-C90C-4ADD-A307-73EA2D7997EB}" type="datetimeFigureOut">
              <a:rPr lang="en-GB" smtClean="0"/>
              <a:t>02/07/2019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942D24B-059A-4548-A430-79D4388F216F}" type="slidenum">
              <a:rPr lang="en-GB" smtClean="0"/>
              <a:t>‹#›</a:t>
            </a:fld>
            <a:endParaRPr lang="en-GB"/>
          </a:p>
        </p:txBody>
      </p:sp>
    </p:spTree>
    <p:extLst>
      <p:ext uri="{BB962C8B-B14F-4D97-AF65-F5344CB8AC3E}">
        <p14:creationId xmlns:p14="http://schemas.microsoft.com/office/powerpoint/2010/main" val="20980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141414-C90C-4ADD-A307-73EA2D7997EB}" type="datetimeFigureOut">
              <a:rPr lang="en-GB" smtClean="0"/>
              <a:t>02/07/2019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942D24B-059A-4548-A430-79D4388F216F}" type="slidenum">
              <a:rPr lang="en-GB" smtClean="0"/>
              <a:t>‹#›</a:t>
            </a:fld>
            <a:endParaRPr lang="en-GB"/>
          </a:p>
        </p:txBody>
      </p:sp>
    </p:spTree>
    <p:extLst>
      <p:ext uri="{BB962C8B-B14F-4D97-AF65-F5344CB8AC3E}">
        <p14:creationId xmlns:p14="http://schemas.microsoft.com/office/powerpoint/2010/main" val="796850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9141414-C90C-4ADD-A307-73EA2D7997EB}" type="datetimeFigureOut">
              <a:rPr lang="en-GB" smtClean="0"/>
              <a:t>02/07/2019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942D24B-059A-4548-A430-79D4388F216F}" type="slidenum">
              <a:rPr lang="en-GB" smtClean="0"/>
              <a:t>‹#›</a:t>
            </a:fld>
            <a:endParaRPr lang="en-GB"/>
          </a:p>
        </p:txBody>
      </p:sp>
    </p:spTree>
    <p:extLst>
      <p:ext uri="{BB962C8B-B14F-4D97-AF65-F5344CB8AC3E}">
        <p14:creationId xmlns:p14="http://schemas.microsoft.com/office/powerpoint/2010/main" val="3836308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9141414-C90C-4ADD-A307-73EA2D7997EB}" type="datetimeFigureOut">
              <a:rPr lang="en-GB" smtClean="0"/>
              <a:t>02/07/2019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942D24B-059A-4548-A430-79D4388F216F}" type="slidenum">
              <a:rPr lang="en-GB" smtClean="0"/>
              <a:t>‹#›</a:t>
            </a:fld>
            <a:endParaRPr lang="en-GB"/>
          </a:p>
        </p:txBody>
      </p:sp>
    </p:spTree>
    <p:extLst>
      <p:ext uri="{BB962C8B-B14F-4D97-AF65-F5344CB8AC3E}">
        <p14:creationId xmlns:p14="http://schemas.microsoft.com/office/powerpoint/2010/main" val="4650666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9141414-C90C-4ADD-A307-73EA2D7997EB}" type="datetimeFigureOut">
              <a:rPr lang="en-GB" smtClean="0"/>
              <a:t>02/07/2019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942D24B-059A-4548-A430-79D4388F216F}" type="slidenum">
              <a:rPr lang="en-GB" smtClean="0"/>
              <a:t>‹#›</a:t>
            </a:fld>
            <a:endParaRPr lang="en-GB"/>
          </a:p>
        </p:txBody>
      </p:sp>
    </p:spTree>
    <p:extLst>
      <p:ext uri="{BB962C8B-B14F-4D97-AF65-F5344CB8AC3E}">
        <p14:creationId xmlns:p14="http://schemas.microsoft.com/office/powerpoint/2010/main" val="2397377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9141414-C90C-4ADD-A307-73EA2D7997EB}" type="datetimeFigureOut">
              <a:rPr lang="en-GB" smtClean="0"/>
              <a:t>02/07/2019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942D24B-059A-4548-A430-79D4388F216F}" type="slidenum">
              <a:rPr lang="en-GB" smtClean="0"/>
              <a:t>‹#›</a:t>
            </a:fld>
            <a:endParaRPr lang="en-GB"/>
          </a:p>
        </p:txBody>
      </p:sp>
    </p:spTree>
    <p:extLst>
      <p:ext uri="{BB962C8B-B14F-4D97-AF65-F5344CB8AC3E}">
        <p14:creationId xmlns:p14="http://schemas.microsoft.com/office/powerpoint/2010/main" val="1204649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141414-C90C-4ADD-A307-73EA2D7997EB}" type="datetimeFigureOut">
              <a:rPr lang="en-GB" smtClean="0"/>
              <a:t>02/07/2019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942D24B-059A-4548-A430-79D4388F216F}" type="slidenum">
              <a:rPr lang="en-GB" smtClean="0"/>
              <a:t>‹#›</a:t>
            </a:fld>
            <a:endParaRPr lang="en-GB"/>
          </a:p>
        </p:txBody>
      </p:sp>
    </p:spTree>
    <p:extLst>
      <p:ext uri="{BB962C8B-B14F-4D97-AF65-F5344CB8AC3E}">
        <p14:creationId xmlns:p14="http://schemas.microsoft.com/office/powerpoint/2010/main" val="2105119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9141414-C90C-4ADD-A307-73EA2D7997EB}" type="datetimeFigureOut">
              <a:rPr lang="en-GB" smtClean="0"/>
              <a:t>02/07/2019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942D24B-059A-4548-A430-79D4388F216F}" type="slidenum">
              <a:rPr lang="en-GB" smtClean="0"/>
              <a:t>‹#›</a:t>
            </a:fld>
            <a:endParaRPr lang="en-GB"/>
          </a:p>
        </p:txBody>
      </p:sp>
    </p:spTree>
    <p:extLst>
      <p:ext uri="{BB962C8B-B14F-4D97-AF65-F5344CB8AC3E}">
        <p14:creationId xmlns:p14="http://schemas.microsoft.com/office/powerpoint/2010/main" val="27833904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9141414-C90C-4ADD-A307-73EA2D7997EB}" type="datetimeFigureOut">
              <a:rPr lang="en-GB" smtClean="0"/>
              <a:t>02/07/2019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942D24B-059A-4548-A430-79D4388F216F}" type="slidenum">
              <a:rPr lang="en-GB" smtClean="0"/>
              <a:t>‹#›</a:t>
            </a:fld>
            <a:endParaRPr lang="en-GB"/>
          </a:p>
        </p:txBody>
      </p:sp>
    </p:spTree>
    <p:extLst>
      <p:ext uri="{BB962C8B-B14F-4D97-AF65-F5344CB8AC3E}">
        <p14:creationId xmlns:p14="http://schemas.microsoft.com/office/powerpoint/2010/main" val="1974134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141414-C90C-4ADD-A307-73EA2D7997EB}" type="datetimeFigureOut">
              <a:rPr lang="en-GB" smtClean="0"/>
              <a:t>02/07/2019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42D24B-059A-4548-A430-79D4388F216F}" type="slidenum">
              <a:rPr lang="en-GB" smtClean="0"/>
              <a:t>‹#›</a:t>
            </a:fld>
            <a:endParaRPr lang="en-GB"/>
          </a:p>
        </p:txBody>
      </p:sp>
    </p:spTree>
    <p:extLst>
      <p:ext uri="{BB962C8B-B14F-4D97-AF65-F5344CB8AC3E}">
        <p14:creationId xmlns:p14="http://schemas.microsoft.com/office/powerpoint/2010/main" val="36609901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3.jpe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0.emf"/></Relationships>
</file>

<file path=ppt/slides/_rels/slide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emf"/></Relationships>
</file>

<file path=ppt/slides/_rels/slide1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emf"/></Relationships>
</file>

<file path=ppt/slides/_rels/slide2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emf"/></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emf"/></Relationships>
</file>

<file path=ppt/slides/_rels/slide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 y="1501255"/>
            <a:ext cx="9144000" cy="5036275"/>
          </a:xfrm>
        </p:spPr>
        <p:txBody>
          <a:bodyPr>
            <a:normAutofit fontScale="85000" lnSpcReduction="20000"/>
          </a:bodyPr>
          <a:lstStyle/>
          <a:p>
            <a:pPr algn="ctr"/>
            <a:r>
              <a:rPr lang="en-GB" sz="6400" dirty="0"/>
              <a:t/>
            </a:r>
            <a:br>
              <a:rPr lang="en-GB" sz="6400" dirty="0"/>
            </a:br>
            <a:r>
              <a:rPr lang="en-GB" sz="6400" dirty="0"/>
              <a:t>Efficiency Gains in </a:t>
            </a:r>
            <a:r>
              <a:rPr lang="en-GB" sz="6400" dirty="0" smtClean="0"/>
              <a:t>Farming, </a:t>
            </a:r>
            <a:br>
              <a:rPr lang="en-GB" sz="6400" dirty="0" smtClean="0"/>
            </a:br>
            <a:r>
              <a:rPr lang="en-GB" sz="6400" dirty="0" smtClean="0"/>
              <a:t>for </a:t>
            </a:r>
            <a:r>
              <a:rPr lang="en-GB" sz="6400" dirty="0"/>
              <a:t>Climate </a:t>
            </a:r>
            <a:r>
              <a:rPr lang="en-GB" sz="6400" dirty="0" smtClean="0"/>
              <a:t>Mitigation, and </a:t>
            </a:r>
            <a:br>
              <a:rPr lang="en-GB" sz="6400" dirty="0" smtClean="0"/>
            </a:br>
            <a:r>
              <a:rPr lang="en-GB" sz="6400" dirty="0" smtClean="0"/>
              <a:t>System Intervention </a:t>
            </a:r>
            <a:r>
              <a:rPr lang="en-GB" sz="6400" dirty="0"/>
              <a:t>Points </a:t>
            </a:r>
            <a:endParaRPr lang="en-GB" sz="6400" dirty="0" smtClean="0"/>
          </a:p>
          <a:p>
            <a:pPr algn="r"/>
            <a:endParaRPr lang="en-GB" sz="4300" dirty="0" smtClean="0">
              <a:solidFill>
                <a:srgbClr val="0070C0"/>
              </a:solidFill>
            </a:endParaRPr>
          </a:p>
          <a:p>
            <a:pPr algn="r"/>
            <a:endParaRPr lang="en-GB" sz="3300" dirty="0">
              <a:solidFill>
                <a:srgbClr val="0070C0"/>
              </a:solidFill>
            </a:endParaRPr>
          </a:p>
          <a:p>
            <a:pPr algn="r"/>
            <a:r>
              <a:rPr lang="en-GB" sz="3300" u="sng" dirty="0">
                <a:solidFill>
                  <a:srgbClr val="0070C0"/>
                </a:solidFill>
              </a:rPr>
              <a:t>University of Cambridge</a:t>
            </a:r>
            <a:r>
              <a:rPr lang="en-GB" sz="3300" dirty="0">
                <a:solidFill>
                  <a:srgbClr val="0070C0"/>
                </a:solidFill>
              </a:rPr>
              <a:t>   - Rural Business </a:t>
            </a:r>
            <a:r>
              <a:rPr lang="en-GB" sz="3300" dirty="0" smtClean="0">
                <a:solidFill>
                  <a:srgbClr val="0070C0"/>
                </a:solidFill>
              </a:rPr>
              <a:t>Unit</a:t>
            </a:r>
          </a:p>
          <a:p>
            <a:pPr algn="r"/>
            <a:endParaRPr lang="en-GB" sz="3300" dirty="0">
              <a:solidFill>
                <a:srgbClr val="0070C0"/>
              </a:solidFill>
            </a:endParaRPr>
          </a:p>
          <a:p>
            <a:pPr algn="r"/>
            <a:r>
              <a:rPr lang="en-GB" sz="3300" u="sng" dirty="0" smtClean="0">
                <a:solidFill>
                  <a:srgbClr val="0070C0"/>
                </a:solidFill>
              </a:rPr>
              <a:t>DEFRA</a:t>
            </a:r>
            <a:r>
              <a:rPr lang="en-GB" sz="3300" dirty="0" smtClean="0">
                <a:solidFill>
                  <a:srgbClr val="0070C0"/>
                </a:solidFill>
              </a:rPr>
              <a:t>                    - Farm Business Survey (FBS) </a:t>
            </a:r>
            <a:br>
              <a:rPr lang="en-GB" sz="3300" dirty="0" smtClean="0">
                <a:solidFill>
                  <a:srgbClr val="0070C0"/>
                </a:solidFill>
              </a:rPr>
            </a:br>
            <a:r>
              <a:rPr lang="en-GB" sz="3300" dirty="0" smtClean="0">
                <a:solidFill>
                  <a:srgbClr val="0070C0"/>
                </a:solidFill>
              </a:rPr>
              <a:t>- Sustainable Intensification Platform</a:t>
            </a:r>
            <a:endParaRPr lang="en-GB" sz="3300" dirty="0">
              <a:solidFill>
                <a:srgbClr val="0070C0"/>
              </a:solidFill>
            </a:endParaRPr>
          </a:p>
        </p:txBody>
      </p:sp>
      <p:sp>
        <p:nvSpPr>
          <p:cNvPr id="10" name="Content Placeholder 3"/>
          <p:cNvSpPr txBox="1">
            <a:spLocks/>
          </p:cNvSpPr>
          <p:nvPr/>
        </p:nvSpPr>
        <p:spPr>
          <a:xfrm>
            <a:off x="-1419496" y="4093030"/>
            <a:ext cx="4441371" cy="24111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sz="2400" dirty="0"/>
          </a:p>
        </p:txBody>
      </p:sp>
      <p:pic>
        <p:nvPicPr>
          <p:cNvPr id="11" name="Picture 10"/>
          <p:cNvPicPr/>
          <p:nvPr/>
        </p:nvPicPr>
        <p:blipFill rotWithShape="1">
          <a:blip r:embed="rId3">
            <a:extLst>
              <a:ext uri="{28A0092B-C50C-407E-A947-70E740481C1C}">
                <a14:useLocalDpi xmlns:a14="http://schemas.microsoft.com/office/drawing/2010/main" val="0"/>
              </a:ext>
            </a:extLst>
          </a:blip>
          <a:srcRect l="1989" t="1041" r="223" b="17000"/>
          <a:stretch/>
        </p:blipFill>
        <p:spPr bwMode="auto">
          <a:xfrm>
            <a:off x="0" y="6598024"/>
            <a:ext cx="9144001" cy="259979"/>
          </a:xfrm>
          <a:prstGeom prst="rect">
            <a:avLst/>
          </a:prstGeom>
          <a:noFill/>
          <a:ln>
            <a:noFill/>
          </a:ln>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9775" y="0"/>
            <a:ext cx="3324225" cy="1153389"/>
          </a:xfrm>
          <a:prstGeom prst="rect">
            <a:avLst/>
          </a:prstGeom>
        </p:spPr>
      </p:pic>
      <p:pic>
        <p:nvPicPr>
          <p:cNvPr id="1026" name="Picture 1" descr="colour single line - Dept Land E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826" y="77606"/>
            <a:ext cx="3534395" cy="1060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41175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4" name="TextBox 3"/>
          <p:cNvSpPr txBox="1"/>
          <p:nvPr/>
        </p:nvSpPr>
        <p:spPr>
          <a:xfrm>
            <a:off x="127584" y="106322"/>
            <a:ext cx="9016416" cy="461665"/>
          </a:xfrm>
          <a:prstGeom prst="rect">
            <a:avLst/>
          </a:prstGeom>
          <a:noFill/>
        </p:spPr>
        <p:txBody>
          <a:bodyPr wrap="square" rtlCol="0">
            <a:spAutoFit/>
          </a:bodyPr>
          <a:lstStyle/>
          <a:p>
            <a:r>
              <a:rPr lang="en-GB" sz="2400" b="1" dirty="0" smtClean="0"/>
              <a:t>COMING TOGETHER: </a:t>
            </a:r>
            <a:r>
              <a:rPr lang="en-GB" sz="2400" b="1" dirty="0"/>
              <a:t>obesity thematic </a:t>
            </a:r>
            <a:r>
              <a:rPr lang="en-GB" sz="2400" b="1" dirty="0" smtClean="0"/>
              <a:t>clusters        </a:t>
            </a:r>
            <a:endParaRPr lang="en-GB" sz="2400" b="1" dirty="0"/>
          </a:p>
        </p:txBody>
      </p:sp>
      <p:pic>
        <p:nvPicPr>
          <p:cNvPr id="2" name="Picture 1"/>
          <p:cNvPicPr>
            <a:picLocks noChangeAspect="1"/>
          </p:cNvPicPr>
          <p:nvPr/>
        </p:nvPicPr>
        <p:blipFill rotWithShape="1">
          <a:blip r:embed="rId4"/>
          <a:srcRect l="1930" t="3566" r="2055" b="2362"/>
          <a:stretch/>
        </p:blipFill>
        <p:spPr>
          <a:xfrm>
            <a:off x="367748" y="570244"/>
            <a:ext cx="8408503" cy="5823788"/>
          </a:xfrm>
          <a:prstGeom prst="rect">
            <a:avLst/>
          </a:prstGeom>
        </p:spPr>
      </p:pic>
      <p:sp>
        <p:nvSpPr>
          <p:cNvPr id="14" name="TextBox 13"/>
          <p:cNvSpPr txBox="1"/>
          <p:nvPr/>
        </p:nvSpPr>
        <p:spPr>
          <a:xfrm>
            <a:off x="3257550" y="6476705"/>
            <a:ext cx="3343275" cy="276999"/>
          </a:xfrm>
          <a:prstGeom prst="rect">
            <a:avLst/>
          </a:prstGeom>
          <a:noFill/>
        </p:spPr>
        <p:txBody>
          <a:bodyPr wrap="square" rtlCol="0">
            <a:spAutoFit/>
          </a:bodyPr>
          <a:lstStyle/>
          <a:p>
            <a:r>
              <a:rPr lang="en-GB" sz="1200" dirty="0" smtClean="0">
                <a:solidFill>
                  <a:schemeClr val="bg1"/>
                </a:solidFill>
              </a:rPr>
              <a:t>gov.uk /../ 07-1177-obesity-system-atlas.pdf</a:t>
            </a:r>
            <a:endParaRPr lang="en-GB" sz="1200" dirty="0">
              <a:solidFill>
                <a:schemeClr val="bg1"/>
              </a:solidFill>
            </a:endParaRPr>
          </a:p>
        </p:txBody>
      </p:sp>
      <p:sp>
        <p:nvSpPr>
          <p:cNvPr id="15" name="TextBox 14"/>
          <p:cNvSpPr txBox="1"/>
          <p:nvPr/>
        </p:nvSpPr>
        <p:spPr>
          <a:xfrm>
            <a:off x="1692" y="5933948"/>
            <a:ext cx="9016416" cy="461665"/>
          </a:xfrm>
          <a:prstGeom prst="rect">
            <a:avLst/>
          </a:prstGeom>
          <a:noFill/>
        </p:spPr>
        <p:txBody>
          <a:bodyPr wrap="square" rtlCol="0">
            <a:spAutoFit/>
          </a:bodyPr>
          <a:lstStyle/>
          <a:p>
            <a:r>
              <a:rPr lang="en-GB" sz="2400" b="1" dirty="0" smtClean="0"/>
              <a:t>Source: Foresight / GOV.uk</a:t>
            </a:r>
            <a:endParaRPr lang="en-GB" sz="2400" b="1" dirty="0"/>
          </a:p>
        </p:txBody>
      </p:sp>
    </p:spTree>
    <p:extLst>
      <p:ext uri="{BB962C8B-B14F-4D97-AF65-F5344CB8AC3E}">
        <p14:creationId xmlns:p14="http://schemas.microsoft.com/office/powerpoint/2010/main" val="42314074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4" name="TextBox 3"/>
          <p:cNvSpPr txBox="1"/>
          <p:nvPr/>
        </p:nvSpPr>
        <p:spPr>
          <a:xfrm>
            <a:off x="127584" y="106322"/>
            <a:ext cx="6602825" cy="461665"/>
          </a:xfrm>
          <a:prstGeom prst="rect">
            <a:avLst/>
          </a:prstGeom>
          <a:noFill/>
        </p:spPr>
        <p:txBody>
          <a:bodyPr wrap="square" rtlCol="0">
            <a:spAutoFit/>
          </a:bodyPr>
          <a:lstStyle/>
          <a:p>
            <a:r>
              <a:rPr lang="en-GB" sz="2400" b="1" dirty="0"/>
              <a:t>T</a:t>
            </a:r>
            <a:r>
              <a:rPr lang="en-GB" sz="2400" b="1" dirty="0" smtClean="0"/>
              <a:t>he diet balance system: with thematic clusters</a:t>
            </a:r>
            <a:endParaRPr lang="en-GB" sz="2400" b="1" dirty="0"/>
          </a:p>
        </p:txBody>
      </p:sp>
      <p:pic>
        <p:nvPicPr>
          <p:cNvPr id="2" name="Picture 1"/>
          <p:cNvPicPr>
            <a:picLocks noChangeAspect="1"/>
          </p:cNvPicPr>
          <p:nvPr/>
        </p:nvPicPr>
        <p:blipFill>
          <a:blip r:embed="rId4"/>
          <a:stretch>
            <a:fillRect/>
          </a:stretch>
        </p:blipFill>
        <p:spPr>
          <a:xfrm>
            <a:off x="351272" y="536393"/>
            <a:ext cx="8315647" cy="5878445"/>
          </a:xfrm>
          <a:prstGeom prst="rect">
            <a:avLst/>
          </a:prstGeom>
        </p:spPr>
      </p:pic>
      <p:sp>
        <p:nvSpPr>
          <p:cNvPr id="9" name="TextBox 8"/>
          <p:cNvSpPr txBox="1"/>
          <p:nvPr/>
        </p:nvSpPr>
        <p:spPr>
          <a:xfrm>
            <a:off x="3257550" y="6476705"/>
            <a:ext cx="3343275" cy="276999"/>
          </a:xfrm>
          <a:prstGeom prst="rect">
            <a:avLst/>
          </a:prstGeom>
          <a:noFill/>
        </p:spPr>
        <p:txBody>
          <a:bodyPr wrap="square" rtlCol="0">
            <a:spAutoFit/>
          </a:bodyPr>
          <a:lstStyle/>
          <a:p>
            <a:r>
              <a:rPr lang="en-GB" sz="1200" dirty="0" smtClean="0">
                <a:solidFill>
                  <a:schemeClr val="bg1"/>
                </a:solidFill>
              </a:rPr>
              <a:t>gov.uk /../ 07-1177-obesity-system-atlas.pdf</a:t>
            </a:r>
            <a:endParaRPr lang="en-GB" sz="1200" dirty="0">
              <a:solidFill>
                <a:schemeClr val="bg1"/>
              </a:solidFill>
            </a:endParaRPr>
          </a:p>
        </p:txBody>
      </p:sp>
    </p:spTree>
    <p:extLst>
      <p:ext uri="{BB962C8B-B14F-4D97-AF65-F5344CB8AC3E}">
        <p14:creationId xmlns:p14="http://schemas.microsoft.com/office/powerpoint/2010/main" val="10062203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pic>
        <p:nvPicPr>
          <p:cNvPr id="6" name="Picture 5"/>
          <p:cNvPicPr/>
          <p:nvPr/>
        </p:nvPicPr>
        <p:blipFill>
          <a:blip r:embed="rId4"/>
          <a:stretch>
            <a:fillRect/>
          </a:stretch>
        </p:blipFill>
        <p:spPr>
          <a:xfrm>
            <a:off x="600458" y="766619"/>
            <a:ext cx="7629141" cy="5618116"/>
          </a:xfrm>
          <a:prstGeom prst="rect">
            <a:avLst/>
          </a:prstGeom>
        </p:spPr>
      </p:pic>
      <p:sp>
        <p:nvSpPr>
          <p:cNvPr id="4" name="TextBox 3"/>
          <p:cNvSpPr txBox="1"/>
          <p:nvPr/>
        </p:nvSpPr>
        <p:spPr>
          <a:xfrm>
            <a:off x="127584" y="106322"/>
            <a:ext cx="6602825" cy="461665"/>
          </a:xfrm>
          <a:prstGeom prst="rect">
            <a:avLst/>
          </a:prstGeom>
          <a:noFill/>
        </p:spPr>
        <p:txBody>
          <a:bodyPr wrap="square" rtlCol="0">
            <a:spAutoFit/>
          </a:bodyPr>
          <a:lstStyle/>
          <a:p>
            <a:r>
              <a:rPr lang="en-GB" sz="2400" b="1" dirty="0" smtClean="0"/>
              <a:t>COMING TOGETHER: the behavioural system</a:t>
            </a:r>
            <a:endParaRPr lang="en-GB" sz="2400" b="1" dirty="0"/>
          </a:p>
        </p:txBody>
      </p:sp>
      <p:sp>
        <p:nvSpPr>
          <p:cNvPr id="9" name="TextBox 8"/>
          <p:cNvSpPr txBox="1"/>
          <p:nvPr/>
        </p:nvSpPr>
        <p:spPr>
          <a:xfrm>
            <a:off x="3257550" y="6476705"/>
            <a:ext cx="3343275" cy="276999"/>
          </a:xfrm>
          <a:prstGeom prst="rect">
            <a:avLst/>
          </a:prstGeom>
          <a:noFill/>
        </p:spPr>
        <p:txBody>
          <a:bodyPr wrap="square" rtlCol="0">
            <a:spAutoFit/>
          </a:bodyPr>
          <a:lstStyle/>
          <a:p>
            <a:r>
              <a:rPr lang="en-GB" sz="1200" dirty="0" smtClean="0">
                <a:solidFill>
                  <a:schemeClr val="bg1"/>
                </a:solidFill>
              </a:rPr>
              <a:t>gov.uk /../ 07-1177-obesity-system-atlas.pdf</a:t>
            </a:r>
            <a:endParaRPr lang="en-GB" sz="1200" dirty="0">
              <a:solidFill>
                <a:schemeClr val="bg1"/>
              </a:solidFill>
            </a:endParaRPr>
          </a:p>
        </p:txBody>
      </p:sp>
    </p:spTree>
    <p:extLst>
      <p:ext uri="{BB962C8B-B14F-4D97-AF65-F5344CB8AC3E}">
        <p14:creationId xmlns:p14="http://schemas.microsoft.com/office/powerpoint/2010/main" val="2902272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5" name="TextBox 4"/>
          <p:cNvSpPr txBox="1"/>
          <p:nvPr/>
        </p:nvSpPr>
        <p:spPr>
          <a:xfrm>
            <a:off x="447676" y="353595"/>
            <a:ext cx="8286750" cy="5863144"/>
          </a:xfrm>
          <a:prstGeom prst="rect">
            <a:avLst/>
          </a:prstGeom>
          <a:noFill/>
        </p:spPr>
        <p:txBody>
          <a:bodyPr wrap="square" rtlCol="0">
            <a:spAutoFit/>
          </a:bodyPr>
          <a:lstStyle/>
          <a:p>
            <a:pPr lvl="0">
              <a:spcAft>
                <a:spcPts val="1800"/>
              </a:spcAft>
            </a:pPr>
            <a:r>
              <a:rPr lang="en-GB" sz="3600" b="1" dirty="0" smtClean="0"/>
              <a:t>LEVERAGE POINTS</a:t>
            </a:r>
          </a:p>
          <a:p>
            <a:pPr marL="457200" lvl="0" indent="-457200">
              <a:buFont typeface="Arial" panose="020B0604020202020204" pitchFamily="34" charset="0"/>
              <a:buChar char="•"/>
            </a:pPr>
            <a:r>
              <a:rPr lang="en-GB" sz="3600" dirty="0" smtClean="0"/>
              <a:t>Education</a:t>
            </a:r>
            <a:endParaRPr lang="en-GB" sz="3600" dirty="0"/>
          </a:p>
          <a:p>
            <a:pPr marL="457200" indent="-457200">
              <a:buFont typeface="Arial" panose="020B0604020202020204" pitchFamily="34" charset="0"/>
              <a:buChar char="•"/>
            </a:pPr>
            <a:r>
              <a:rPr lang="en-GB" sz="3600" dirty="0"/>
              <a:t>Purchasing </a:t>
            </a:r>
            <a:r>
              <a:rPr lang="en-GB" sz="3600" dirty="0" smtClean="0"/>
              <a:t>Power</a:t>
            </a:r>
          </a:p>
          <a:p>
            <a:pPr marL="457200" indent="-457200">
              <a:buFont typeface="Arial" panose="020B0604020202020204" pitchFamily="34" charset="0"/>
              <a:buChar char="•"/>
            </a:pPr>
            <a:r>
              <a:rPr lang="en-GB" sz="3600" dirty="0" smtClean="0"/>
              <a:t>Market Power</a:t>
            </a:r>
            <a:endParaRPr lang="en-GB" sz="3600" dirty="0"/>
          </a:p>
          <a:p>
            <a:pPr marL="457200" indent="-457200">
              <a:buFont typeface="Arial" panose="020B0604020202020204" pitchFamily="34" charset="0"/>
              <a:buChar char="•"/>
            </a:pPr>
            <a:r>
              <a:rPr lang="en-GB" sz="3600" dirty="0" smtClean="0"/>
              <a:t>Maternal </a:t>
            </a:r>
            <a:r>
              <a:rPr lang="en-GB" sz="3600" dirty="0"/>
              <a:t>Body Composition</a:t>
            </a:r>
          </a:p>
          <a:p>
            <a:pPr marL="457200" lvl="0" indent="-457200">
              <a:buFont typeface="Arial" panose="020B0604020202020204" pitchFamily="34" charset="0"/>
              <a:buChar char="•"/>
            </a:pPr>
            <a:r>
              <a:rPr lang="en-GB" sz="3600" dirty="0" smtClean="0"/>
              <a:t>Tendency </a:t>
            </a:r>
            <a:r>
              <a:rPr lang="en-GB" sz="3600" dirty="0"/>
              <a:t>to </a:t>
            </a:r>
            <a:r>
              <a:rPr lang="en-GB" sz="3600" dirty="0" smtClean="0"/>
              <a:t>Consume:</a:t>
            </a:r>
            <a:endParaRPr lang="en-GB" sz="3600" dirty="0"/>
          </a:p>
          <a:p>
            <a:pPr marL="457200" lvl="0" indent="-457200">
              <a:buFont typeface="Arial" panose="020B0604020202020204" pitchFamily="34" charset="0"/>
              <a:buChar char="•"/>
            </a:pPr>
            <a:r>
              <a:rPr lang="en-GB" sz="3600" dirty="0" smtClean="0"/>
              <a:t>Tendency </a:t>
            </a:r>
            <a:r>
              <a:rPr lang="en-GB" sz="3600" dirty="0"/>
              <a:t>to </a:t>
            </a:r>
            <a:r>
              <a:rPr lang="en-GB" sz="3600" dirty="0" smtClean="0"/>
              <a:t>Produce:</a:t>
            </a:r>
            <a:endParaRPr lang="en-GB" sz="3600" dirty="0"/>
          </a:p>
          <a:p>
            <a:pPr marL="1028700" lvl="1" indent="-571500">
              <a:buFont typeface="Courier New" panose="02070309020205020404" pitchFamily="49" charset="0"/>
              <a:buChar char="o"/>
            </a:pPr>
            <a:r>
              <a:rPr lang="en-GB" sz="3600" dirty="0" smtClean="0"/>
              <a:t>Enjoyment/Satisfaction</a:t>
            </a:r>
            <a:endParaRPr lang="en-GB" sz="3600" dirty="0"/>
          </a:p>
          <a:p>
            <a:pPr marL="1028700" lvl="1" indent="-571500">
              <a:buFont typeface="Courier New" panose="02070309020205020404" pitchFamily="49" charset="0"/>
              <a:buChar char="o"/>
            </a:pPr>
            <a:r>
              <a:rPr lang="en-GB" sz="3600" dirty="0" smtClean="0"/>
              <a:t>Esteem</a:t>
            </a:r>
            <a:endParaRPr lang="en-GB" sz="3600" dirty="0"/>
          </a:p>
          <a:p>
            <a:pPr marL="1028700" lvl="1" indent="-571500">
              <a:buFont typeface="Courier New" panose="02070309020205020404" pitchFamily="49" charset="0"/>
              <a:buChar char="o"/>
            </a:pPr>
            <a:r>
              <a:rPr lang="en-GB" sz="3600" dirty="0" smtClean="0"/>
              <a:t>Stress</a:t>
            </a:r>
            <a:endParaRPr lang="en-GB" sz="3600" dirty="0"/>
          </a:p>
        </p:txBody>
      </p:sp>
      <p:pic>
        <p:nvPicPr>
          <p:cNvPr id="6" name="Picture 1" descr="colour single line - Dept Land E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38484" y="77607"/>
            <a:ext cx="1529628" cy="45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54111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5" name="TextBox 4"/>
          <p:cNvSpPr txBox="1"/>
          <p:nvPr/>
        </p:nvSpPr>
        <p:spPr>
          <a:xfrm>
            <a:off x="447676" y="353595"/>
            <a:ext cx="8286750" cy="3970318"/>
          </a:xfrm>
          <a:prstGeom prst="rect">
            <a:avLst/>
          </a:prstGeom>
          <a:noFill/>
        </p:spPr>
        <p:txBody>
          <a:bodyPr wrap="square" rtlCol="0">
            <a:spAutoFit/>
          </a:bodyPr>
          <a:lstStyle/>
          <a:p>
            <a:pPr lvl="0"/>
            <a:r>
              <a:rPr lang="en-GB" sz="3600" b="1" dirty="0" smtClean="0"/>
              <a:t>OR ALTERNATIVELY</a:t>
            </a:r>
          </a:p>
          <a:p>
            <a:pPr lvl="0"/>
            <a:endParaRPr lang="en-GB" sz="3600" dirty="0"/>
          </a:p>
          <a:p>
            <a:pPr marL="571500" lvl="0" indent="-571500">
              <a:buFont typeface="Arial" panose="020B0604020202020204" pitchFamily="34" charset="0"/>
              <a:buChar char="•"/>
            </a:pPr>
            <a:r>
              <a:rPr lang="en-GB" sz="3600" dirty="0" smtClean="0"/>
              <a:t>Nudges</a:t>
            </a:r>
            <a:endParaRPr lang="en-GB" sz="3600" dirty="0"/>
          </a:p>
          <a:p>
            <a:pPr marL="571500" lvl="0" indent="-571500">
              <a:buFont typeface="Arial" panose="020B0604020202020204" pitchFamily="34" charset="0"/>
              <a:buChar char="•"/>
            </a:pPr>
            <a:r>
              <a:rPr lang="en-GB" sz="3600" dirty="0"/>
              <a:t>Comparators </a:t>
            </a:r>
            <a:r>
              <a:rPr lang="en-GB" sz="3600" dirty="0" smtClean="0"/>
              <a:t>- Peers - </a:t>
            </a:r>
            <a:r>
              <a:rPr lang="en-GB" sz="3600" dirty="0"/>
              <a:t>M</a:t>
            </a:r>
            <a:r>
              <a:rPr lang="en-GB" sz="3600" dirty="0" smtClean="0"/>
              <a:t>etrics</a:t>
            </a:r>
            <a:endParaRPr lang="en-GB" sz="3600" dirty="0"/>
          </a:p>
          <a:p>
            <a:pPr marL="571500" lvl="0" indent="-571500">
              <a:buFont typeface="Arial" panose="020B0604020202020204" pitchFamily="34" charset="0"/>
              <a:buChar char="•"/>
            </a:pPr>
            <a:r>
              <a:rPr lang="en-GB" sz="3600" dirty="0"/>
              <a:t>Scope </a:t>
            </a:r>
            <a:r>
              <a:rPr lang="en-GB" sz="3600" dirty="0" smtClean="0"/>
              <a:t>/ Feasibility / Agency</a:t>
            </a:r>
          </a:p>
          <a:p>
            <a:pPr marL="571500" lvl="0" indent="-571500">
              <a:buFont typeface="Arial" panose="020B0604020202020204" pitchFamily="34" charset="0"/>
              <a:buChar char="•"/>
            </a:pPr>
            <a:r>
              <a:rPr lang="en-GB" sz="3600" dirty="0" smtClean="0"/>
              <a:t>Trust</a:t>
            </a:r>
            <a:endParaRPr lang="en-GB" sz="3600" dirty="0"/>
          </a:p>
          <a:p>
            <a:pPr marL="571500" lvl="0" indent="-571500">
              <a:buFont typeface="Arial" panose="020B0604020202020204" pitchFamily="34" charset="0"/>
              <a:buChar char="•"/>
            </a:pPr>
            <a:r>
              <a:rPr lang="en-GB" sz="3600" dirty="0" smtClean="0"/>
              <a:t>Case studies / data / statistics</a:t>
            </a:r>
            <a:endParaRPr lang="en-GB" sz="3600" dirty="0"/>
          </a:p>
        </p:txBody>
      </p:sp>
      <p:pic>
        <p:nvPicPr>
          <p:cNvPr id="6" name="Picture 1" descr="colour single line - Dept Land E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38484" y="77607"/>
            <a:ext cx="1529628" cy="45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89027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5" name="TextBox 4"/>
          <p:cNvSpPr txBox="1"/>
          <p:nvPr/>
        </p:nvSpPr>
        <p:spPr>
          <a:xfrm>
            <a:off x="212651" y="103934"/>
            <a:ext cx="8814391" cy="5909310"/>
          </a:xfrm>
          <a:prstGeom prst="rect">
            <a:avLst/>
          </a:prstGeom>
          <a:noFill/>
        </p:spPr>
        <p:txBody>
          <a:bodyPr wrap="square" rtlCol="0">
            <a:spAutoFit/>
          </a:bodyPr>
          <a:lstStyle/>
          <a:p>
            <a:pPr algn="ctr"/>
            <a:endParaRPr lang="en-GB" sz="5400" b="1" dirty="0" smtClean="0"/>
          </a:p>
          <a:p>
            <a:pPr algn="ctr"/>
            <a:endParaRPr lang="en-GB" sz="5400" b="1" dirty="0" smtClean="0"/>
          </a:p>
          <a:p>
            <a:pPr algn="ctr"/>
            <a:r>
              <a:rPr lang="en-GB" sz="5400" b="1" dirty="0" smtClean="0"/>
              <a:t>/benchmarking </a:t>
            </a:r>
          </a:p>
          <a:p>
            <a:pPr algn="ctr"/>
            <a:r>
              <a:rPr lang="en-GB" sz="5400" b="1" dirty="0" smtClean="0"/>
              <a:t>at </a:t>
            </a:r>
            <a:br>
              <a:rPr lang="en-GB" sz="5400" b="1" dirty="0" smtClean="0"/>
            </a:br>
            <a:r>
              <a:rPr lang="en-GB" sz="5400" b="1" dirty="0" smtClean="0"/>
              <a:t>FarmBusinessSurvey.co.uk</a:t>
            </a:r>
          </a:p>
          <a:p>
            <a:pPr algn="ctr"/>
            <a:r>
              <a:rPr lang="en-GB" sz="5400" b="1" dirty="0" smtClean="0"/>
              <a:t>and </a:t>
            </a:r>
          </a:p>
          <a:p>
            <a:pPr algn="ctr"/>
            <a:r>
              <a:rPr lang="en-GB" sz="5400" b="1" dirty="0" smtClean="0"/>
              <a:t>BenchmarkMyfarm.co.uk</a:t>
            </a:r>
            <a:endParaRPr lang="en-GB" sz="5400" b="1"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4203" r="33800"/>
          <a:stretch/>
        </p:blipFill>
        <p:spPr>
          <a:xfrm>
            <a:off x="41866" y="15240"/>
            <a:ext cx="2701334" cy="868680"/>
          </a:xfrm>
          <a:prstGeom prst="rect">
            <a:avLst/>
          </a:prstGeom>
        </p:spPr>
      </p:pic>
    </p:spTree>
    <p:extLst>
      <p:ext uri="{BB962C8B-B14F-4D97-AF65-F5344CB8AC3E}">
        <p14:creationId xmlns:p14="http://schemas.microsoft.com/office/powerpoint/2010/main" val="21987960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4037" y="0"/>
            <a:ext cx="1209964" cy="76661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p:nvPr/>
        </p:nvPicPr>
        <p:blipFill rotWithShape="1">
          <a:blip r:embed="rId4"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7" name="TextBox 6"/>
          <p:cNvSpPr txBox="1"/>
          <p:nvPr/>
        </p:nvSpPr>
        <p:spPr>
          <a:xfrm>
            <a:off x="3257550" y="6476705"/>
            <a:ext cx="3343275" cy="276999"/>
          </a:xfrm>
          <a:prstGeom prst="rect">
            <a:avLst/>
          </a:prstGeom>
          <a:noFill/>
        </p:spPr>
        <p:txBody>
          <a:bodyPr wrap="square" rtlCol="0">
            <a:spAutoFit/>
          </a:bodyPr>
          <a:lstStyle/>
          <a:p>
            <a:r>
              <a:rPr lang="en-GB" sz="1200" dirty="0" smtClean="0">
                <a:solidFill>
                  <a:schemeClr val="bg1"/>
                </a:solidFill>
              </a:rPr>
              <a:t>† </a:t>
            </a:r>
            <a:r>
              <a:rPr lang="en-GB" sz="1200" dirty="0" err="1" smtClean="0">
                <a:solidFill>
                  <a:schemeClr val="bg1"/>
                </a:solidFill>
              </a:rPr>
              <a:t>wikipedia</a:t>
            </a:r>
            <a:r>
              <a:rPr lang="en-GB" sz="1200" dirty="0" smtClean="0">
                <a:solidFill>
                  <a:schemeClr val="bg1"/>
                </a:solidFill>
              </a:rPr>
              <a:t>, </a:t>
            </a:r>
            <a:r>
              <a:rPr lang="en-GB" sz="1200" dirty="0">
                <a:solidFill>
                  <a:schemeClr val="bg1"/>
                </a:solidFill>
              </a:rPr>
              <a:t>retrieved </a:t>
            </a:r>
            <a:r>
              <a:rPr lang="en-GB" sz="1200" dirty="0" smtClean="0">
                <a:solidFill>
                  <a:schemeClr val="bg1"/>
                </a:solidFill>
              </a:rPr>
              <a:t>2019-02-18</a:t>
            </a:r>
            <a:endParaRPr lang="en-GB" sz="1200" dirty="0">
              <a:solidFill>
                <a:schemeClr val="bg1"/>
              </a:solidFill>
            </a:endParaRPr>
          </a:p>
        </p:txBody>
      </p:sp>
      <p:sp>
        <p:nvSpPr>
          <p:cNvPr id="5" name="TextBox 4"/>
          <p:cNvSpPr txBox="1"/>
          <p:nvPr/>
        </p:nvSpPr>
        <p:spPr>
          <a:xfrm>
            <a:off x="447676" y="226018"/>
            <a:ext cx="8286750" cy="5924699"/>
          </a:xfrm>
          <a:prstGeom prst="rect">
            <a:avLst/>
          </a:prstGeom>
          <a:noFill/>
        </p:spPr>
        <p:txBody>
          <a:bodyPr wrap="square" rtlCol="0">
            <a:spAutoFit/>
          </a:bodyPr>
          <a:lstStyle/>
          <a:p>
            <a:r>
              <a:rPr lang="en-GB" sz="4400" b="1" dirty="0" smtClean="0"/>
              <a:t>Farm Benchmarking</a:t>
            </a:r>
            <a:r>
              <a:rPr lang="en-GB" sz="4400" dirty="0"/>
              <a:t>:</a:t>
            </a:r>
          </a:p>
          <a:p>
            <a:pPr algn="ctr"/>
            <a:endParaRPr lang="en-GB" sz="3200" dirty="0" smtClean="0"/>
          </a:p>
          <a:p>
            <a:pPr algn="ctr"/>
            <a:r>
              <a:rPr lang="en-GB" sz="3200" dirty="0" smtClean="0"/>
              <a:t>“</a:t>
            </a:r>
            <a:r>
              <a:rPr lang="en-GB" sz="3200" i="1" dirty="0" smtClean="0"/>
              <a:t>comparing </a:t>
            </a:r>
            <a:r>
              <a:rPr lang="en-GB" sz="3200" i="1" dirty="0"/>
              <a:t>business processes and </a:t>
            </a:r>
            <a:r>
              <a:rPr lang="en-GB" sz="3200" i="1" dirty="0" smtClean="0"/>
              <a:t>performance metrics to industry </a:t>
            </a:r>
            <a:r>
              <a:rPr lang="en-GB" sz="3200" i="1" dirty="0"/>
              <a:t>bests and </a:t>
            </a:r>
            <a:r>
              <a:rPr lang="en-GB" sz="3200" i="1" dirty="0" smtClean="0"/>
              <a:t>best practices </a:t>
            </a:r>
            <a:r>
              <a:rPr lang="en-GB" sz="3200" i="1" dirty="0"/>
              <a:t>from other </a:t>
            </a:r>
            <a:r>
              <a:rPr lang="en-GB" sz="3200" i="1" dirty="0" smtClean="0"/>
              <a:t>farms</a:t>
            </a:r>
            <a:r>
              <a:rPr lang="en-GB" sz="3200" dirty="0" smtClean="0"/>
              <a:t>†”</a:t>
            </a:r>
          </a:p>
          <a:p>
            <a:pPr>
              <a:spcBef>
                <a:spcPts val="1800"/>
              </a:spcBef>
            </a:pPr>
            <a:r>
              <a:rPr lang="en-GB" sz="3200" b="1" dirty="0" smtClean="0"/>
              <a:t>Why:</a:t>
            </a:r>
          </a:p>
          <a:p>
            <a:pPr marL="576000" indent="-285750">
              <a:buFont typeface="Arial" panose="020B0604020202020204" pitchFamily="34" charset="0"/>
              <a:buChar char="•"/>
            </a:pPr>
            <a:r>
              <a:rPr lang="en-GB" sz="3200" dirty="0" smtClean="0"/>
              <a:t>more profit &amp; less pollution</a:t>
            </a:r>
          </a:p>
          <a:p>
            <a:pPr marL="576000" indent="-285750">
              <a:buFont typeface="Arial" panose="020B0604020202020204" pitchFamily="34" charset="0"/>
              <a:buChar char="•"/>
            </a:pPr>
            <a:r>
              <a:rPr lang="en-GB" sz="3200" dirty="0" smtClean="0"/>
              <a:t>more ecosystem goods &amp; wellbeing</a:t>
            </a:r>
          </a:p>
          <a:p>
            <a:pPr marL="576000" indent="-285750">
              <a:buFont typeface="Arial" panose="020B0604020202020204" pitchFamily="34" charset="0"/>
              <a:buChar char="•"/>
            </a:pPr>
            <a:r>
              <a:rPr lang="en-GB" sz="3200" dirty="0" smtClean="0"/>
              <a:t>climate mitigation</a:t>
            </a:r>
          </a:p>
          <a:p>
            <a:pPr marL="576000" indent="-285750">
              <a:buFont typeface="Arial" panose="020B0604020202020204" pitchFamily="34" charset="0"/>
              <a:buChar char="•"/>
            </a:pPr>
            <a:r>
              <a:rPr lang="en-GB" sz="3200" dirty="0" smtClean="0"/>
              <a:t>less resource consumption </a:t>
            </a:r>
          </a:p>
          <a:p>
            <a:pPr marL="576000" indent="-285750">
              <a:buFont typeface="Arial" panose="020B0604020202020204" pitchFamily="34" charset="0"/>
              <a:buChar char="•"/>
            </a:pPr>
            <a:r>
              <a:rPr lang="en-GB" sz="3200" dirty="0"/>
              <a:t> </a:t>
            </a:r>
            <a:r>
              <a:rPr lang="en-GB" sz="3200" dirty="0" smtClean="0"/>
              <a:t>               or “industry performance”</a:t>
            </a:r>
            <a:endParaRPr lang="en-GB" sz="3200" dirty="0"/>
          </a:p>
        </p:txBody>
      </p:sp>
    </p:spTree>
    <p:extLst>
      <p:ext uri="{BB962C8B-B14F-4D97-AF65-F5344CB8AC3E}">
        <p14:creationId xmlns:p14="http://schemas.microsoft.com/office/powerpoint/2010/main" val="31052132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4037" y="0"/>
            <a:ext cx="1209964" cy="76661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p:nvPr/>
        </p:nvPicPr>
        <p:blipFill rotWithShape="1">
          <a:blip r:embed="rId4"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5" name="TextBox 4"/>
          <p:cNvSpPr txBox="1"/>
          <p:nvPr/>
        </p:nvSpPr>
        <p:spPr>
          <a:xfrm>
            <a:off x="351983" y="416281"/>
            <a:ext cx="8286750" cy="5909310"/>
          </a:xfrm>
          <a:prstGeom prst="rect">
            <a:avLst/>
          </a:prstGeom>
          <a:noFill/>
        </p:spPr>
        <p:txBody>
          <a:bodyPr wrap="square" rtlCol="0">
            <a:spAutoFit/>
          </a:bodyPr>
          <a:lstStyle/>
          <a:p>
            <a:pPr>
              <a:spcAft>
                <a:spcPts val="600"/>
              </a:spcAft>
            </a:pPr>
            <a:r>
              <a:rPr lang="en-GB" sz="4000" b="1" dirty="0" smtClean="0"/>
              <a:t>Who to match to?</a:t>
            </a:r>
            <a:r>
              <a:rPr lang="en-GB" sz="4000" dirty="0" smtClean="0"/>
              <a:t>:</a:t>
            </a:r>
          </a:p>
          <a:p>
            <a:pPr>
              <a:spcAft>
                <a:spcPts val="600"/>
              </a:spcAft>
            </a:pPr>
            <a:endParaRPr lang="en-GB" sz="4000" dirty="0"/>
          </a:p>
          <a:p>
            <a:r>
              <a:rPr lang="en-GB" sz="3200" b="1" dirty="0" smtClean="0"/>
              <a:t>Which peers:</a:t>
            </a:r>
          </a:p>
          <a:p>
            <a:pPr marL="576000" indent="-285750">
              <a:buFont typeface="Arial" panose="020B0604020202020204" pitchFamily="34" charset="0"/>
              <a:buChar char="•"/>
            </a:pPr>
            <a:r>
              <a:rPr lang="en-GB" sz="3200" dirty="0" smtClean="0"/>
              <a:t>farm-type/location/size/etc. (average farm)</a:t>
            </a:r>
          </a:p>
          <a:p>
            <a:pPr marL="576000" indent="-285750">
              <a:buFont typeface="Arial" panose="020B0604020202020204" pitchFamily="34" charset="0"/>
              <a:buChar char="•"/>
            </a:pPr>
            <a:r>
              <a:rPr lang="en-GB" sz="3200" dirty="0" smtClean="0"/>
              <a:t>neighbours, ideal farm, or model</a:t>
            </a:r>
            <a:endParaRPr lang="en-GB" sz="3200" dirty="0"/>
          </a:p>
          <a:p>
            <a:pPr marL="576000" indent="-285750">
              <a:buFont typeface="Arial" panose="020B0604020202020204" pitchFamily="34" charset="0"/>
              <a:buChar char="•"/>
            </a:pPr>
            <a:r>
              <a:rPr lang="en-GB" sz="3200" dirty="0" smtClean="0"/>
              <a:t>average farm with enterprise</a:t>
            </a:r>
            <a:endParaRPr lang="en-GB" sz="3200" dirty="0"/>
          </a:p>
          <a:p>
            <a:endParaRPr lang="en-GB" sz="3200" b="1" dirty="0" smtClean="0"/>
          </a:p>
          <a:p>
            <a:r>
              <a:rPr lang="en-GB" sz="3200" b="1" dirty="0" smtClean="0"/>
              <a:t>but:</a:t>
            </a:r>
            <a:endParaRPr lang="en-GB" sz="3200" b="1" dirty="0"/>
          </a:p>
          <a:p>
            <a:pPr marL="576000" indent="-285750">
              <a:buFont typeface="Arial" panose="020B0604020202020204" pitchFamily="34" charset="0"/>
              <a:buChar char="•"/>
            </a:pPr>
            <a:r>
              <a:rPr lang="en-GB" sz="3200" dirty="0" smtClean="0"/>
              <a:t>average farms: bits of ALL enterprises</a:t>
            </a:r>
            <a:endParaRPr lang="en-GB" sz="3200" dirty="0"/>
          </a:p>
          <a:p>
            <a:pPr marL="576000" indent="-285750">
              <a:buFont typeface="Arial" panose="020B0604020202020204" pitchFamily="34" charset="0"/>
              <a:buChar char="•"/>
            </a:pPr>
            <a:r>
              <a:rPr lang="en-GB" sz="3200" dirty="0" smtClean="0"/>
              <a:t>farmers </a:t>
            </a:r>
            <a:r>
              <a:rPr lang="en-GB" sz="3200" dirty="0"/>
              <a:t>may not </a:t>
            </a:r>
            <a:r>
              <a:rPr lang="en-GB" sz="3200" dirty="0" smtClean="0"/>
              <a:t>know own type</a:t>
            </a:r>
            <a:endParaRPr lang="en-GB" sz="3200" dirty="0"/>
          </a:p>
          <a:p>
            <a:pPr marL="576000" indent="-285750">
              <a:buFont typeface="Arial" panose="020B0604020202020204" pitchFamily="34" charset="0"/>
              <a:buChar char="•"/>
            </a:pPr>
            <a:r>
              <a:rPr lang="en-GB" sz="3200" dirty="0" smtClean="0"/>
              <a:t>or </a:t>
            </a:r>
            <a:r>
              <a:rPr lang="en-GB" sz="3200" dirty="0"/>
              <a:t>might overestimate how </a:t>
            </a:r>
            <a:r>
              <a:rPr lang="en-GB" sz="3200" dirty="0" smtClean="0"/>
              <a:t>mixed</a:t>
            </a:r>
            <a:endParaRPr lang="en-GB" sz="3200" dirty="0"/>
          </a:p>
        </p:txBody>
      </p:sp>
    </p:spTree>
    <p:extLst>
      <p:ext uri="{BB962C8B-B14F-4D97-AF65-F5344CB8AC3E}">
        <p14:creationId xmlns:p14="http://schemas.microsoft.com/office/powerpoint/2010/main" val="3152414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4037" y="0"/>
            <a:ext cx="1209964" cy="76661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p:nvPr/>
        </p:nvPicPr>
        <p:blipFill rotWithShape="1">
          <a:blip r:embed="rId4"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pic>
        <p:nvPicPr>
          <p:cNvPr id="4" name="Picture 3"/>
          <p:cNvPicPr>
            <a:picLocks noChangeAspect="1"/>
          </p:cNvPicPr>
          <p:nvPr/>
        </p:nvPicPr>
        <p:blipFill>
          <a:blip r:embed="rId5"/>
          <a:stretch>
            <a:fillRect/>
          </a:stretch>
        </p:blipFill>
        <p:spPr>
          <a:xfrm>
            <a:off x="52387" y="838200"/>
            <a:ext cx="9039225" cy="5181600"/>
          </a:xfrm>
          <a:prstGeom prst="rect">
            <a:avLst/>
          </a:prstGeom>
        </p:spPr>
      </p:pic>
      <p:sp>
        <p:nvSpPr>
          <p:cNvPr id="6" name="TextBox 5"/>
          <p:cNvSpPr txBox="1"/>
          <p:nvPr/>
        </p:nvSpPr>
        <p:spPr>
          <a:xfrm>
            <a:off x="138223" y="138223"/>
            <a:ext cx="6974958" cy="646331"/>
          </a:xfrm>
          <a:prstGeom prst="rect">
            <a:avLst/>
          </a:prstGeom>
          <a:noFill/>
        </p:spPr>
        <p:txBody>
          <a:bodyPr wrap="square" rtlCol="0">
            <a:spAutoFit/>
          </a:bodyPr>
          <a:lstStyle/>
          <a:p>
            <a:r>
              <a:rPr lang="en-GB" sz="3600" b="1" dirty="0" smtClean="0"/>
              <a:t>AVERAGE FARMS (2017)</a:t>
            </a:r>
            <a:endParaRPr lang="en-GB" sz="3600" b="1" dirty="0"/>
          </a:p>
        </p:txBody>
      </p:sp>
      <p:sp>
        <p:nvSpPr>
          <p:cNvPr id="7" name="TextBox 6"/>
          <p:cNvSpPr txBox="1"/>
          <p:nvPr/>
        </p:nvSpPr>
        <p:spPr>
          <a:xfrm>
            <a:off x="3257550" y="6476705"/>
            <a:ext cx="3343275" cy="276999"/>
          </a:xfrm>
          <a:prstGeom prst="rect">
            <a:avLst/>
          </a:prstGeom>
          <a:noFill/>
        </p:spPr>
        <p:txBody>
          <a:bodyPr wrap="square" rtlCol="0">
            <a:spAutoFit/>
          </a:bodyPr>
          <a:lstStyle/>
          <a:p>
            <a:r>
              <a:rPr lang="en-GB" sz="1200" dirty="0" smtClean="0">
                <a:solidFill>
                  <a:schemeClr val="bg1"/>
                </a:solidFill>
              </a:rPr>
              <a:t>Source: DEFRA (2018)</a:t>
            </a:r>
            <a:endParaRPr lang="en-GB" sz="1200" dirty="0">
              <a:solidFill>
                <a:schemeClr val="bg1"/>
              </a:solidFill>
            </a:endParaRPr>
          </a:p>
        </p:txBody>
      </p:sp>
    </p:spTree>
    <p:extLst>
      <p:ext uri="{BB962C8B-B14F-4D97-AF65-F5344CB8AC3E}">
        <p14:creationId xmlns:p14="http://schemas.microsoft.com/office/powerpoint/2010/main" val="32666591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58990"/>
          </a:xfrm>
          <a:prstGeom prst="rect">
            <a:avLst/>
          </a:prstGeom>
          <a:noFill/>
          <a:ln>
            <a:noFill/>
          </a:ln>
        </p:spPr>
      </p:pic>
      <p:sp>
        <p:nvSpPr>
          <p:cNvPr id="5" name="TextBox 4"/>
          <p:cNvSpPr txBox="1"/>
          <p:nvPr/>
        </p:nvSpPr>
        <p:spPr>
          <a:xfrm>
            <a:off x="428626" y="368878"/>
            <a:ext cx="8286750" cy="5293757"/>
          </a:xfrm>
          <a:prstGeom prst="rect">
            <a:avLst/>
          </a:prstGeom>
          <a:noFill/>
        </p:spPr>
        <p:txBody>
          <a:bodyPr wrap="square" rtlCol="0">
            <a:spAutoFit/>
          </a:bodyPr>
          <a:lstStyle/>
          <a:p>
            <a:pPr>
              <a:spcAft>
                <a:spcPts val="1800"/>
              </a:spcAft>
            </a:pPr>
            <a:r>
              <a:rPr lang="en-GB" sz="4400" b="1" dirty="0" smtClean="0"/>
              <a:t>Farms like mine - my contribution</a:t>
            </a:r>
            <a:r>
              <a:rPr lang="en-GB" sz="4400" dirty="0" smtClean="0"/>
              <a:t>:</a:t>
            </a:r>
            <a:endParaRPr lang="en-GB" sz="4400" dirty="0"/>
          </a:p>
          <a:p>
            <a:r>
              <a:rPr lang="en-GB" sz="3600" b="1" dirty="0" smtClean="0"/>
              <a:t>Peer matching </a:t>
            </a:r>
            <a:r>
              <a:rPr lang="en-GB" sz="3600" b="1" dirty="0"/>
              <a:t>(“just </a:t>
            </a:r>
            <a:r>
              <a:rPr lang="en-GB" sz="3600" b="1" dirty="0" smtClean="0"/>
              <a:t>for me”)</a:t>
            </a:r>
          </a:p>
          <a:p>
            <a:pPr marL="576000" indent="-285750">
              <a:buFont typeface="Arial" panose="020B0604020202020204" pitchFamily="34" charset="0"/>
              <a:buChar char="•"/>
            </a:pPr>
            <a:r>
              <a:rPr lang="en-GB" sz="3600" dirty="0" smtClean="0"/>
              <a:t>on 30 “farm-type” variables</a:t>
            </a:r>
          </a:p>
          <a:p>
            <a:pPr marL="576000" indent="-285750">
              <a:buFont typeface="Arial" panose="020B0604020202020204" pitchFamily="34" charset="0"/>
              <a:buChar char="•"/>
            </a:pPr>
            <a:r>
              <a:rPr lang="en-GB" sz="3600" dirty="0" smtClean="0"/>
              <a:t>+proximity +tenure +organic</a:t>
            </a:r>
          </a:p>
          <a:p>
            <a:pPr marL="576000" indent="-285750">
              <a:buFont typeface="Arial" panose="020B0604020202020204" pitchFamily="34" charset="0"/>
              <a:buChar char="•"/>
            </a:pPr>
            <a:r>
              <a:rPr lang="en-GB" sz="3600" dirty="0" smtClean="0"/>
              <a:t>* noisy type variables *</a:t>
            </a:r>
            <a:endParaRPr lang="en-GB" sz="3600" dirty="0"/>
          </a:p>
          <a:p>
            <a:pPr marL="576000" indent="-285750">
              <a:buFont typeface="Arial" panose="020B0604020202020204" pitchFamily="34" charset="0"/>
              <a:buChar char="•"/>
            </a:pPr>
            <a:r>
              <a:rPr lang="en-GB" sz="3600" dirty="0" smtClean="0"/>
              <a:t>on-the-fly calculations</a:t>
            </a:r>
          </a:p>
          <a:p>
            <a:pPr marL="576000" indent="-285750">
              <a:buFont typeface="Arial" panose="020B0604020202020204" pitchFamily="34" charset="0"/>
              <a:buChar char="•"/>
            </a:pPr>
            <a:r>
              <a:rPr lang="en-GB" sz="3600" dirty="0" smtClean="0"/>
              <a:t>R &amp; web-interface </a:t>
            </a:r>
            <a:endParaRPr lang="en-GB" sz="2400" dirty="0" smtClean="0"/>
          </a:p>
          <a:p>
            <a:pPr marL="576000" indent="-285750">
              <a:spcBef>
                <a:spcPts val="1800"/>
              </a:spcBef>
              <a:buFont typeface="Arial" panose="020B0604020202020204" pitchFamily="34" charset="0"/>
              <a:buChar char="•"/>
            </a:pPr>
            <a:r>
              <a:rPr lang="en-GB" sz="2400" i="1" dirty="0" smtClean="0"/>
              <a:t>thanks to Defra FBS &amp; SIP 2.3.B.1† </a:t>
            </a:r>
            <a:br>
              <a:rPr lang="en-GB" sz="2400" i="1" dirty="0" smtClean="0"/>
            </a:br>
            <a:r>
              <a:rPr lang="en-GB" sz="2400" i="1" dirty="0" smtClean="0"/>
              <a:t>   and the University of Cambridge “Big Data SRI”/ “</a:t>
            </a:r>
            <a:r>
              <a:rPr lang="en-GB" sz="2400" i="1" dirty="0" err="1" smtClean="0"/>
              <a:t>StatsLab</a:t>
            </a:r>
            <a:r>
              <a:rPr lang="en-GB" sz="2400" i="1" dirty="0" smtClean="0"/>
              <a:t>”</a:t>
            </a:r>
          </a:p>
        </p:txBody>
      </p:sp>
      <p:sp>
        <p:nvSpPr>
          <p:cNvPr id="6" name="TextBox 5"/>
          <p:cNvSpPr txBox="1"/>
          <p:nvPr/>
        </p:nvSpPr>
        <p:spPr>
          <a:xfrm>
            <a:off x="3257550" y="6514805"/>
            <a:ext cx="3343275" cy="276999"/>
          </a:xfrm>
          <a:prstGeom prst="rect">
            <a:avLst/>
          </a:prstGeom>
          <a:noFill/>
        </p:spPr>
        <p:txBody>
          <a:bodyPr wrap="square" rtlCol="0">
            <a:spAutoFit/>
          </a:bodyPr>
          <a:lstStyle/>
          <a:p>
            <a:r>
              <a:rPr lang="en-GB" sz="1200" dirty="0" smtClean="0">
                <a:solidFill>
                  <a:schemeClr val="bg1"/>
                </a:solidFill>
              </a:rPr>
              <a:t>† www.BenchMarkMyFarm.co.uk</a:t>
            </a:r>
            <a:endParaRPr lang="en-GB" sz="1200" dirty="0">
              <a:solidFill>
                <a:schemeClr val="bg1"/>
              </a:solidFill>
            </a:endParaRPr>
          </a:p>
        </p:txBody>
      </p:sp>
      <p:pic>
        <p:nvPicPr>
          <p:cNvPr id="7" name="Picture 1" descr="colour single line - Dept Land E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38484" y="77607"/>
            <a:ext cx="1529628" cy="45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07811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7" name="TextBox 6"/>
          <p:cNvSpPr txBox="1"/>
          <p:nvPr/>
        </p:nvSpPr>
        <p:spPr>
          <a:xfrm>
            <a:off x="3257550" y="6476705"/>
            <a:ext cx="3343275" cy="276999"/>
          </a:xfrm>
          <a:prstGeom prst="rect">
            <a:avLst/>
          </a:prstGeom>
          <a:noFill/>
        </p:spPr>
        <p:txBody>
          <a:bodyPr wrap="square" rtlCol="0">
            <a:spAutoFit/>
          </a:bodyPr>
          <a:lstStyle/>
          <a:p>
            <a:r>
              <a:rPr lang="en-GB" sz="1200" dirty="0" smtClean="0">
                <a:solidFill>
                  <a:schemeClr val="bg1"/>
                </a:solidFill>
              </a:rPr>
              <a:t>† </a:t>
            </a:r>
            <a:r>
              <a:rPr lang="en-GB" sz="1200" dirty="0" err="1" smtClean="0">
                <a:solidFill>
                  <a:schemeClr val="bg1"/>
                </a:solidFill>
              </a:rPr>
              <a:t>wikipedia</a:t>
            </a:r>
            <a:r>
              <a:rPr lang="en-GB" sz="1200" dirty="0" smtClean="0">
                <a:solidFill>
                  <a:schemeClr val="bg1"/>
                </a:solidFill>
              </a:rPr>
              <a:t>, </a:t>
            </a:r>
            <a:r>
              <a:rPr lang="en-GB" sz="1200" dirty="0">
                <a:solidFill>
                  <a:schemeClr val="bg1"/>
                </a:solidFill>
              </a:rPr>
              <a:t>retrieved </a:t>
            </a:r>
            <a:r>
              <a:rPr lang="en-GB" sz="1200" dirty="0" smtClean="0">
                <a:solidFill>
                  <a:schemeClr val="bg1"/>
                </a:solidFill>
              </a:rPr>
              <a:t>2019-02-18</a:t>
            </a:r>
            <a:endParaRPr lang="en-GB" sz="1200" dirty="0">
              <a:solidFill>
                <a:schemeClr val="bg1"/>
              </a:solidFill>
            </a:endParaRPr>
          </a:p>
        </p:txBody>
      </p:sp>
      <p:sp>
        <p:nvSpPr>
          <p:cNvPr id="5" name="TextBox 4"/>
          <p:cNvSpPr txBox="1"/>
          <p:nvPr/>
        </p:nvSpPr>
        <p:spPr>
          <a:xfrm>
            <a:off x="447676" y="757654"/>
            <a:ext cx="8286750" cy="3785652"/>
          </a:xfrm>
          <a:prstGeom prst="rect">
            <a:avLst/>
          </a:prstGeom>
          <a:noFill/>
        </p:spPr>
        <p:txBody>
          <a:bodyPr wrap="square" rtlCol="0">
            <a:spAutoFit/>
          </a:bodyPr>
          <a:lstStyle/>
          <a:p>
            <a:r>
              <a:rPr lang="en-GB" sz="4800" b="1" dirty="0"/>
              <a:t>Farm </a:t>
            </a:r>
            <a:r>
              <a:rPr lang="en-GB" sz="4800" b="1" dirty="0" smtClean="0"/>
              <a:t>Benchmarking</a:t>
            </a:r>
            <a:endParaRPr lang="en-GB" sz="4800" dirty="0"/>
          </a:p>
          <a:p>
            <a:endParaRPr lang="en-GB" sz="3200" b="1" dirty="0" smtClean="0"/>
          </a:p>
          <a:p>
            <a:r>
              <a:rPr lang="en-GB" sz="3200" b="1" dirty="0" smtClean="0"/>
              <a:t>WHY: 	Efficiency Gains </a:t>
            </a:r>
            <a:br>
              <a:rPr lang="en-GB" sz="3200" b="1" dirty="0" smtClean="0"/>
            </a:br>
            <a:r>
              <a:rPr lang="en-GB" sz="3200" b="1" dirty="0" smtClean="0"/>
              <a:t>				(for Climate/Landscape/Species)</a:t>
            </a:r>
            <a:endParaRPr lang="en-GB" sz="3200" dirty="0"/>
          </a:p>
          <a:p>
            <a:r>
              <a:rPr lang="en-GB" sz="3200" b="1" dirty="0" smtClean="0"/>
              <a:t>BUT:		Intervention Points</a:t>
            </a:r>
          </a:p>
          <a:p>
            <a:endParaRPr lang="en-GB" sz="3200" b="1" dirty="0" smtClean="0"/>
          </a:p>
          <a:p>
            <a:r>
              <a:rPr lang="en-GB" sz="3200" b="1" dirty="0" smtClean="0"/>
              <a:t>and, on the way, a </a:t>
            </a:r>
            <a:r>
              <a:rPr lang="en-GB" sz="3200" b="1" u="sng" dirty="0" smtClean="0"/>
              <a:t>novel tool</a:t>
            </a:r>
            <a:r>
              <a:rPr lang="en-GB" sz="3200" b="1" dirty="0" smtClean="0"/>
              <a:t> in peer-matching</a:t>
            </a:r>
            <a:endParaRPr lang="en-GB" sz="3200" dirty="0"/>
          </a:p>
        </p:txBody>
      </p:sp>
      <p:pic>
        <p:nvPicPr>
          <p:cNvPr id="6" name="Picture 1" descr="colour single line - Dept Land E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38484" y="77607"/>
            <a:ext cx="1529628" cy="45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03366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4037" y="0"/>
            <a:ext cx="1209964" cy="76661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p:nvPr/>
        </p:nvPicPr>
        <p:blipFill rotWithShape="1">
          <a:blip r:embed="rId4" cstate="print">
            <a:extLst>
              <a:ext uri="{28A0092B-C50C-407E-A947-70E740481C1C}">
                <a14:useLocalDpi xmlns:a14="http://schemas.microsoft.com/office/drawing/2010/main" val="0"/>
              </a:ext>
            </a:extLst>
          </a:blip>
          <a:srcRect l="1990" t="1041" r="442" b="-5670"/>
          <a:stretch/>
        </p:blipFill>
        <p:spPr bwMode="auto">
          <a:xfrm>
            <a:off x="1" y="6384735"/>
            <a:ext cx="9144000" cy="558990"/>
          </a:xfrm>
          <a:prstGeom prst="rect">
            <a:avLst/>
          </a:prstGeom>
          <a:noFill/>
          <a:ln>
            <a:noFill/>
          </a:ln>
        </p:spPr>
      </p:pic>
      <p:sp>
        <p:nvSpPr>
          <p:cNvPr id="5" name="TextBox 4"/>
          <p:cNvSpPr txBox="1"/>
          <p:nvPr/>
        </p:nvSpPr>
        <p:spPr>
          <a:xfrm>
            <a:off x="396240" y="835729"/>
            <a:ext cx="8747760" cy="5529719"/>
          </a:xfrm>
          <a:prstGeom prst="rect">
            <a:avLst/>
          </a:prstGeom>
          <a:noFill/>
        </p:spPr>
        <p:txBody>
          <a:bodyPr wrap="square" rtlCol="0">
            <a:spAutoFit/>
          </a:bodyPr>
          <a:lstStyle/>
          <a:p>
            <a:r>
              <a:rPr lang="en-GB" sz="3200" dirty="0"/>
              <a:t>Euclidean distances are:</a:t>
            </a:r>
            <a:br>
              <a:rPr lang="en-GB" sz="3200" dirty="0"/>
            </a:br>
            <a:endParaRPr lang="en-GB" sz="1200" dirty="0"/>
          </a:p>
          <a:p>
            <a:r>
              <a:rPr lang="en-GB" sz="3200" dirty="0"/>
              <a:t>	</a:t>
            </a:r>
            <a:r>
              <a:rPr lang="en-GB" sz="3200" dirty="0" smtClean="0"/>
              <a:t>d</a:t>
            </a:r>
            <a:r>
              <a:rPr lang="en-GB" sz="3200" baseline="-25000" dirty="0" smtClean="0"/>
              <a:t>i</a:t>
            </a:r>
            <a:r>
              <a:rPr lang="en-GB" sz="3200" dirty="0" smtClean="0"/>
              <a:t> = </a:t>
            </a:r>
            <a:r>
              <a:rPr lang="en-GB" sz="3200" dirty="0" err="1" smtClean="0"/>
              <a:t>SQRT</a:t>
            </a:r>
            <a:r>
              <a:rPr lang="en-GB" sz="3200" dirty="0" smtClean="0"/>
              <a:t>(SUM(</a:t>
            </a:r>
            <a:r>
              <a:rPr lang="en-GB" sz="3200" b="1" dirty="0" err="1" smtClean="0"/>
              <a:t>X</a:t>
            </a:r>
            <a:r>
              <a:rPr lang="en-GB" sz="3200" baseline="-25000" dirty="0" err="1" smtClean="0"/>
              <a:t>ij</a:t>
            </a:r>
            <a:r>
              <a:rPr lang="en-GB" sz="3200" dirty="0" err="1" smtClean="0"/>
              <a:t>-x</a:t>
            </a:r>
            <a:r>
              <a:rPr lang="en-GB" sz="3200" baseline="-25000" dirty="0" err="1"/>
              <a:t>j</a:t>
            </a:r>
            <a:r>
              <a:rPr lang="en-GB" sz="3200" dirty="0" smtClean="0"/>
              <a:t>)</a:t>
            </a:r>
            <a:r>
              <a:rPr lang="en-GB" sz="3200" baseline="30000" dirty="0" smtClean="0"/>
              <a:t>2</a:t>
            </a:r>
            <a:r>
              <a:rPr lang="en-GB" sz="3200" dirty="0" smtClean="0"/>
              <a:t>)</a:t>
            </a:r>
            <a:endParaRPr lang="en-GB" sz="3200" dirty="0"/>
          </a:p>
          <a:p>
            <a:r>
              <a:rPr lang="en-GB" sz="3200" dirty="0"/>
              <a:t>	</a:t>
            </a:r>
            <a:r>
              <a:rPr lang="en-GB" sz="3200" dirty="0" err="1" smtClean="0"/>
              <a:t>x</a:t>
            </a:r>
            <a:r>
              <a:rPr lang="en-GB" sz="3200" baseline="-25000" dirty="0" err="1"/>
              <a:t>j</a:t>
            </a:r>
            <a:r>
              <a:rPr lang="en-GB" sz="3200" dirty="0" smtClean="0"/>
              <a:t> = </a:t>
            </a:r>
            <a:r>
              <a:rPr lang="en-GB" sz="3200" dirty="0"/>
              <a:t>(</a:t>
            </a:r>
            <a:r>
              <a:rPr lang="en-GB" sz="3200" dirty="0" err="1"/>
              <a:t>MyFarm</a:t>
            </a:r>
            <a:r>
              <a:rPr lang="en-GB" sz="3200" baseline="-25000" dirty="0" err="1"/>
              <a:t>j</a:t>
            </a:r>
            <a:r>
              <a:rPr lang="en-GB" sz="3200" dirty="0" err="1"/>
              <a:t>-SampleMean</a:t>
            </a:r>
            <a:r>
              <a:rPr lang="en-GB" sz="3200" baseline="-25000" dirty="0" err="1"/>
              <a:t>j</a:t>
            </a:r>
            <a:r>
              <a:rPr lang="en-GB" sz="3200" dirty="0"/>
              <a:t>)/</a:t>
            </a:r>
            <a:r>
              <a:rPr lang="en-GB" sz="3200" dirty="0" err="1"/>
              <a:t>SampleSD</a:t>
            </a:r>
            <a:r>
              <a:rPr lang="en-GB" sz="3200" baseline="-25000" dirty="0" err="1"/>
              <a:t>j</a:t>
            </a:r>
            <a:endParaRPr lang="en-GB" sz="3200" dirty="0"/>
          </a:p>
          <a:p>
            <a:r>
              <a:rPr lang="en-GB" sz="3200" b="1" dirty="0"/>
              <a:t>	</a:t>
            </a:r>
            <a:r>
              <a:rPr lang="en-GB" sz="3200" b="1" dirty="0" err="1" smtClean="0"/>
              <a:t>X</a:t>
            </a:r>
            <a:r>
              <a:rPr lang="en-GB" sz="3200" baseline="-25000" dirty="0" err="1" smtClean="0"/>
              <a:t>ij</a:t>
            </a:r>
            <a:r>
              <a:rPr lang="en-GB" sz="3200" dirty="0" smtClean="0"/>
              <a:t> = (</a:t>
            </a:r>
            <a:r>
              <a:rPr lang="en-GB" sz="3200" b="1" dirty="0" err="1" smtClean="0"/>
              <a:t>Y</a:t>
            </a:r>
            <a:r>
              <a:rPr lang="en-GB" sz="3200" baseline="-25000" dirty="0" err="1" smtClean="0"/>
              <a:t>ij</a:t>
            </a:r>
            <a:r>
              <a:rPr lang="en-GB" sz="3200" dirty="0" smtClean="0"/>
              <a:t> - </a:t>
            </a:r>
            <a:r>
              <a:rPr lang="en-GB" sz="3200" dirty="0" err="1"/>
              <a:t>SampleMean</a:t>
            </a:r>
            <a:r>
              <a:rPr lang="en-GB" sz="3200" baseline="-25000" dirty="0" err="1"/>
              <a:t>j</a:t>
            </a:r>
            <a:r>
              <a:rPr lang="en-GB" sz="3200" dirty="0"/>
              <a:t>)/</a:t>
            </a:r>
            <a:r>
              <a:rPr lang="en-GB" sz="3200" dirty="0" err="1"/>
              <a:t>SampleSD</a:t>
            </a:r>
            <a:r>
              <a:rPr lang="en-GB" sz="3200" baseline="-25000" dirty="0" err="1"/>
              <a:t>j</a:t>
            </a:r>
            <a:endParaRPr lang="en-GB" sz="3200" baseline="-25000" dirty="0"/>
          </a:p>
          <a:p>
            <a:endParaRPr lang="en-GB" sz="3200" baseline="-25000" dirty="0"/>
          </a:p>
          <a:p>
            <a:r>
              <a:rPr lang="en-GB" sz="2400" dirty="0"/>
              <a:t>Where </a:t>
            </a:r>
            <a:r>
              <a:rPr lang="en-GB" sz="2400" dirty="0" smtClean="0"/>
              <a:t>d</a:t>
            </a:r>
            <a:r>
              <a:rPr lang="en-GB" sz="2400" baseline="-25000" dirty="0" smtClean="0"/>
              <a:t>i</a:t>
            </a:r>
            <a:r>
              <a:rPr lang="en-GB" sz="2400" dirty="0" smtClean="0"/>
              <a:t> is </a:t>
            </a:r>
            <a:r>
              <a:rPr lang="en-GB" sz="2400" dirty="0"/>
              <a:t>a vector of 1-to-n </a:t>
            </a:r>
            <a:r>
              <a:rPr lang="en-GB" sz="2400" dirty="0" smtClean="0"/>
              <a:t>sums, </a:t>
            </a:r>
            <a:r>
              <a:rPr lang="en-GB" sz="2400" dirty="0"/>
              <a:t>of normalised distances, away from each farm in the sample of n farms. </a:t>
            </a:r>
            <a:r>
              <a:rPr lang="en-GB" sz="2400" b="1" dirty="0" err="1" smtClean="0"/>
              <a:t>X</a:t>
            </a:r>
            <a:r>
              <a:rPr lang="en-GB" sz="2400" baseline="-25000" dirty="0" err="1" smtClean="0"/>
              <a:t>ij</a:t>
            </a:r>
            <a:r>
              <a:rPr lang="en-GB" sz="2400" dirty="0" smtClean="0"/>
              <a:t> is </a:t>
            </a:r>
            <a:r>
              <a:rPr lang="en-GB" sz="2400" dirty="0"/>
              <a:t>a matrix of j standardised variables (the 34D) by </a:t>
            </a:r>
            <a:r>
              <a:rPr lang="en-GB" sz="2400" dirty="0" err="1" smtClean="0"/>
              <a:t>i</a:t>
            </a:r>
            <a:r>
              <a:rPr lang="en-GB" sz="2400" dirty="0" smtClean="0"/>
              <a:t>, the 1-to-n, </a:t>
            </a:r>
            <a:r>
              <a:rPr lang="en-GB" sz="2400" dirty="0"/>
              <a:t>farms (the sample n). </a:t>
            </a:r>
            <a:r>
              <a:rPr lang="en-GB" sz="2400" dirty="0" err="1" smtClean="0"/>
              <a:t>x</a:t>
            </a:r>
            <a:r>
              <a:rPr lang="en-GB" sz="2400" baseline="-25000" dirty="0" err="1"/>
              <a:t>j</a:t>
            </a:r>
            <a:r>
              <a:rPr lang="en-GB" sz="2400" dirty="0" smtClean="0"/>
              <a:t> is </a:t>
            </a:r>
            <a:r>
              <a:rPr lang="en-GB" sz="2400" dirty="0"/>
              <a:t>a vector of the j standardised variables (the 34D) for "my farm" </a:t>
            </a:r>
            <a:r>
              <a:rPr lang="en-GB" sz="2400" dirty="0" smtClean="0"/>
              <a:t>(x). </a:t>
            </a:r>
            <a:r>
              <a:rPr lang="en-GB" sz="2400" dirty="0"/>
              <a:t>And </a:t>
            </a:r>
            <a:r>
              <a:rPr lang="en-GB" sz="2400" b="1" dirty="0" err="1" smtClean="0"/>
              <a:t>Y</a:t>
            </a:r>
            <a:r>
              <a:rPr lang="en-GB" sz="2400" baseline="-25000" dirty="0" err="1" smtClean="0"/>
              <a:t>ij</a:t>
            </a:r>
            <a:r>
              <a:rPr lang="en-GB" sz="2400" dirty="0" smtClean="0"/>
              <a:t> is </a:t>
            </a:r>
            <a:r>
              <a:rPr lang="en-GB" sz="2400" dirty="0"/>
              <a:t>the matrix of un-standardised 1-to-n </a:t>
            </a:r>
            <a:r>
              <a:rPr lang="en-GB" sz="2400" dirty="0" smtClean="0"/>
              <a:t>sample, </a:t>
            </a:r>
            <a:r>
              <a:rPr lang="en-GB" sz="2400" dirty="0" err="1" smtClean="0"/>
              <a:t>i</a:t>
            </a:r>
            <a:r>
              <a:rPr lang="en-GB" sz="2400" dirty="0" smtClean="0"/>
              <a:t>, </a:t>
            </a:r>
            <a:r>
              <a:rPr lang="en-GB" sz="2400" dirty="0"/>
              <a:t>values (for </a:t>
            </a:r>
            <a:r>
              <a:rPr lang="en-GB" sz="2400" dirty="0" smtClean="0"/>
              <a:t>each </a:t>
            </a:r>
            <a:r>
              <a:rPr lang="en-GB" sz="2400" dirty="0"/>
              <a:t>j variables). SD is standard deviation. The peer set is then chosen by selecting 25 farms that are the smallest distance away (across the 34D), or within one Z-score.</a:t>
            </a:r>
            <a:endParaRPr lang="en-GB" sz="4000" dirty="0"/>
          </a:p>
        </p:txBody>
      </p:sp>
      <p:sp>
        <p:nvSpPr>
          <p:cNvPr id="6" name="TextBox 5"/>
          <p:cNvSpPr txBox="1"/>
          <p:nvPr/>
        </p:nvSpPr>
        <p:spPr>
          <a:xfrm>
            <a:off x="2815590" y="6453845"/>
            <a:ext cx="3722370" cy="400110"/>
          </a:xfrm>
          <a:prstGeom prst="rect">
            <a:avLst/>
          </a:prstGeom>
          <a:noFill/>
        </p:spPr>
        <p:txBody>
          <a:bodyPr wrap="square" rtlCol="0">
            <a:spAutoFit/>
          </a:bodyPr>
          <a:lstStyle/>
          <a:p>
            <a:r>
              <a:rPr lang="en-GB" sz="2000" b="1" dirty="0" smtClean="0">
                <a:solidFill>
                  <a:schemeClr val="bg1"/>
                </a:solidFill>
              </a:rPr>
              <a:t>www.BenchMarkMyFarm.co.uk</a:t>
            </a:r>
            <a:endParaRPr lang="en-GB" sz="2000" b="1" dirty="0">
              <a:solidFill>
                <a:schemeClr val="bg1"/>
              </a:solidFill>
            </a:endParaRPr>
          </a:p>
        </p:txBody>
      </p:sp>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t="4203" r="33800"/>
          <a:stretch/>
        </p:blipFill>
        <p:spPr>
          <a:xfrm>
            <a:off x="41866" y="15240"/>
            <a:ext cx="2701334" cy="868680"/>
          </a:xfrm>
          <a:prstGeom prst="rect">
            <a:avLst/>
          </a:prstGeom>
        </p:spPr>
      </p:pic>
    </p:spTree>
    <p:extLst>
      <p:ext uri="{BB962C8B-B14F-4D97-AF65-F5344CB8AC3E}">
        <p14:creationId xmlns:p14="http://schemas.microsoft.com/office/powerpoint/2010/main" val="38071179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5" name="TextBox 4"/>
          <p:cNvSpPr txBox="1"/>
          <p:nvPr/>
        </p:nvSpPr>
        <p:spPr>
          <a:xfrm>
            <a:off x="447676" y="311063"/>
            <a:ext cx="8286750" cy="6155531"/>
          </a:xfrm>
          <a:prstGeom prst="rect">
            <a:avLst/>
          </a:prstGeom>
          <a:noFill/>
        </p:spPr>
        <p:txBody>
          <a:bodyPr wrap="square" rtlCol="0">
            <a:spAutoFit/>
          </a:bodyPr>
          <a:lstStyle/>
          <a:p>
            <a:pPr lvl="0">
              <a:spcAft>
                <a:spcPts val="1200"/>
              </a:spcAft>
            </a:pPr>
            <a:r>
              <a:rPr lang="en-GB" sz="2800" b="1" i="1" dirty="0" smtClean="0"/>
              <a:t>HECTARES:</a:t>
            </a:r>
            <a:r>
              <a:rPr lang="en-GB" sz="2800" i="1" dirty="0" smtClean="0"/>
              <a:t> winter </a:t>
            </a:r>
            <a:r>
              <a:rPr lang="en-GB" sz="2800" i="1" dirty="0"/>
              <a:t>wheat area; winter barley area; spring barley area; other cereals area; oilseeds area; peas beans area; potatoes area; sugar beet area; other arable crops area; fodder crops area; fallow area; uncropped area; temporary grass area; permanent grass area; sole rough grazing principle area; top fruit area; outdoor veg </a:t>
            </a:r>
            <a:r>
              <a:rPr lang="en-GB" sz="2800" i="1" dirty="0" smtClean="0"/>
              <a:t>area</a:t>
            </a:r>
            <a:br>
              <a:rPr lang="en-GB" sz="2800" i="1" dirty="0" smtClean="0"/>
            </a:br>
            <a:r>
              <a:rPr lang="en-GB" sz="2800" b="1" i="1" dirty="0" smtClean="0"/>
              <a:t>HEAD:</a:t>
            </a:r>
            <a:r>
              <a:rPr lang="en-GB" sz="2800" i="1" dirty="0" smtClean="0"/>
              <a:t> cattle </a:t>
            </a:r>
            <a:r>
              <a:rPr lang="en-GB" sz="2800" i="1" dirty="0"/>
              <a:t>1to2years; </a:t>
            </a:r>
            <a:r>
              <a:rPr lang="en-GB" sz="2800" i="1" dirty="0" smtClean="0"/>
              <a:t>other male cattle </a:t>
            </a:r>
            <a:r>
              <a:rPr lang="en-GB" sz="2800" i="1" dirty="0"/>
              <a:t>over2years; heifers; dairy cows; beef cows; ewes; other </a:t>
            </a:r>
            <a:r>
              <a:rPr lang="en-GB" sz="2800" i="1" dirty="0" smtClean="0"/>
              <a:t>sheep</a:t>
            </a:r>
          </a:p>
          <a:p>
            <a:pPr lvl="0">
              <a:spcAft>
                <a:spcPts val="1200"/>
              </a:spcAft>
            </a:pPr>
            <a:r>
              <a:rPr lang="en-GB" sz="2800" i="1" dirty="0" smtClean="0"/>
              <a:t>*  	breeding sows; </a:t>
            </a:r>
            <a:r>
              <a:rPr lang="en-GB" sz="2800" i="1" dirty="0"/>
              <a:t>store </a:t>
            </a:r>
            <a:r>
              <a:rPr lang="en-GB" sz="2800" i="1" dirty="0" smtClean="0"/>
              <a:t>pigs; broilers; </a:t>
            </a:r>
            <a:r>
              <a:rPr lang="en-GB" sz="2800" i="1" dirty="0"/>
              <a:t>laying </a:t>
            </a:r>
            <a:r>
              <a:rPr lang="en-GB" sz="2800" i="1" dirty="0" smtClean="0"/>
              <a:t>flock; </a:t>
            </a:r>
            <a:br>
              <a:rPr lang="en-GB" sz="2800" i="1" dirty="0" smtClean="0"/>
            </a:br>
            <a:r>
              <a:rPr lang="en-GB" sz="2800" i="1" dirty="0" smtClean="0"/>
              <a:t>    	growing pullets; fully organic area</a:t>
            </a:r>
          </a:p>
          <a:p>
            <a:pPr lvl="0">
              <a:spcAft>
                <a:spcPts val="1200"/>
              </a:spcAft>
            </a:pPr>
            <a:r>
              <a:rPr lang="en-GB" sz="2800" i="1" dirty="0" smtClean="0"/>
              <a:t>†  	EASTING; NORTHING</a:t>
            </a:r>
          </a:p>
          <a:p>
            <a:pPr lvl="0">
              <a:spcAft>
                <a:spcPts val="1200"/>
              </a:spcAft>
            </a:pPr>
            <a:r>
              <a:rPr lang="en-GB" sz="2800" i="1" dirty="0" err="1" smtClean="0"/>
              <a:t>TENANTED_PERCENTAGE</a:t>
            </a:r>
            <a:endParaRPr lang="en-GB" sz="4800" dirty="0"/>
          </a:p>
        </p:txBody>
      </p:sp>
      <p:pic>
        <p:nvPicPr>
          <p:cNvPr id="6" name="Picture 1" descr="colour single line - Dept Land E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38484" y="77607"/>
            <a:ext cx="1529628" cy="45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615609" y="6445328"/>
            <a:ext cx="4540103" cy="369332"/>
          </a:xfrm>
          <a:prstGeom prst="rect">
            <a:avLst/>
          </a:prstGeom>
          <a:noFill/>
        </p:spPr>
        <p:txBody>
          <a:bodyPr wrap="square" rtlCol="0">
            <a:spAutoFit/>
          </a:bodyPr>
          <a:lstStyle/>
          <a:p>
            <a:r>
              <a:rPr lang="en-GB" dirty="0" smtClean="0">
                <a:solidFill>
                  <a:schemeClr val="bg1"/>
                </a:solidFill>
              </a:rPr>
              <a:t>WWW.BENCHMARKMYFARM.CO.UK</a:t>
            </a:r>
            <a:endParaRPr lang="en-GB" dirty="0">
              <a:solidFill>
                <a:schemeClr val="bg1"/>
              </a:solidFill>
            </a:endParaRPr>
          </a:p>
        </p:txBody>
      </p:sp>
    </p:spTree>
    <p:extLst>
      <p:ext uri="{BB962C8B-B14F-4D97-AF65-F5344CB8AC3E}">
        <p14:creationId xmlns:p14="http://schemas.microsoft.com/office/powerpoint/2010/main" val="28193738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4037" y="0"/>
            <a:ext cx="1209964" cy="76661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p:nvPr/>
        </p:nvPicPr>
        <p:blipFill rotWithShape="1">
          <a:blip r:embed="rId4" cstate="print">
            <a:extLst>
              <a:ext uri="{28A0092B-C50C-407E-A947-70E740481C1C}">
                <a14:useLocalDpi xmlns:a14="http://schemas.microsoft.com/office/drawing/2010/main" val="0"/>
              </a:ext>
            </a:extLst>
          </a:blip>
          <a:srcRect l="1990" t="1041" r="442" b="-5670"/>
          <a:stretch/>
        </p:blipFill>
        <p:spPr bwMode="auto">
          <a:xfrm>
            <a:off x="1" y="6384735"/>
            <a:ext cx="9144000" cy="558990"/>
          </a:xfrm>
          <a:prstGeom prst="rect">
            <a:avLst/>
          </a:prstGeom>
          <a:noFill/>
          <a:ln>
            <a:noFill/>
          </a:ln>
        </p:spPr>
      </p:pic>
      <p:sp>
        <p:nvSpPr>
          <p:cNvPr id="5" name="TextBox 4"/>
          <p:cNvSpPr txBox="1"/>
          <p:nvPr/>
        </p:nvSpPr>
        <p:spPr>
          <a:xfrm>
            <a:off x="428626" y="368878"/>
            <a:ext cx="8286750" cy="3785652"/>
          </a:xfrm>
          <a:prstGeom prst="rect">
            <a:avLst/>
          </a:prstGeom>
          <a:noFill/>
        </p:spPr>
        <p:txBody>
          <a:bodyPr wrap="square" rtlCol="0">
            <a:spAutoFit/>
          </a:bodyPr>
          <a:lstStyle/>
          <a:p>
            <a:r>
              <a:rPr lang="en-GB" sz="4000" b="1" dirty="0"/>
              <a:t>Farms like mine </a:t>
            </a:r>
            <a:r>
              <a:rPr lang="en-GB" sz="4000" b="1" dirty="0" smtClean="0"/>
              <a:t>- sample results:</a:t>
            </a:r>
          </a:p>
          <a:p>
            <a:endParaRPr lang="en-GB" sz="4000" b="1" dirty="0"/>
          </a:p>
          <a:p>
            <a:pPr marL="576000" indent="-285750">
              <a:buFont typeface="Arial" panose="020B0604020202020204" pitchFamily="34" charset="0"/>
              <a:buChar char="•"/>
            </a:pPr>
            <a:r>
              <a:rPr lang="en-GB" sz="4000" dirty="0" smtClean="0"/>
              <a:t>Suffolk_140 (simulation)</a:t>
            </a:r>
            <a:endParaRPr lang="en-GB" sz="4000" dirty="0"/>
          </a:p>
          <a:p>
            <a:pPr marL="576000" indent="-285750">
              <a:buFont typeface="Arial" panose="020B0604020202020204" pitchFamily="34" charset="0"/>
              <a:buChar char="•"/>
            </a:pPr>
            <a:r>
              <a:rPr lang="en-GB" sz="4000" dirty="0" smtClean="0"/>
              <a:t>Suffolk_140 </a:t>
            </a:r>
            <a:r>
              <a:rPr lang="en-GB" sz="4000" dirty="0"/>
              <a:t>result</a:t>
            </a:r>
          </a:p>
          <a:p>
            <a:pPr marL="576000" indent="-285750">
              <a:buFont typeface="Arial" panose="020B0604020202020204" pitchFamily="34" charset="0"/>
              <a:buChar char="•"/>
            </a:pPr>
            <a:r>
              <a:rPr lang="en-GB" sz="4000" dirty="0" smtClean="0"/>
              <a:t>from </a:t>
            </a:r>
            <a:r>
              <a:rPr lang="en-GB" sz="4000" b="1" dirty="0" smtClean="0"/>
              <a:t>BenchMarkMyFarm.co.uk</a:t>
            </a:r>
            <a:endParaRPr lang="en-GB" sz="4000" b="1" dirty="0"/>
          </a:p>
          <a:p>
            <a:pPr marL="576000" indent="-285750">
              <a:spcAft>
                <a:spcPts val="1800"/>
              </a:spcAft>
              <a:buFont typeface="Arial" panose="020B0604020202020204" pitchFamily="34" charset="0"/>
              <a:buChar char="•"/>
            </a:pPr>
            <a:r>
              <a:rPr lang="en-GB" sz="4000" dirty="0" smtClean="0"/>
              <a:t>real </a:t>
            </a:r>
            <a:r>
              <a:rPr lang="en-GB" sz="4000" dirty="0"/>
              <a:t>and imaginary farms </a:t>
            </a:r>
            <a:r>
              <a:rPr lang="en-GB" sz="4000" dirty="0" smtClean="0"/>
              <a:t>…</a:t>
            </a:r>
            <a:endParaRPr lang="en-GB" sz="4000" dirty="0"/>
          </a:p>
        </p:txBody>
      </p:sp>
      <p:sp>
        <p:nvSpPr>
          <p:cNvPr id="6" name="TextBox 5"/>
          <p:cNvSpPr txBox="1"/>
          <p:nvPr/>
        </p:nvSpPr>
        <p:spPr>
          <a:xfrm>
            <a:off x="3257550" y="6514805"/>
            <a:ext cx="3343275" cy="276999"/>
          </a:xfrm>
          <a:prstGeom prst="rect">
            <a:avLst/>
          </a:prstGeom>
          <a:noFill/>
        </p:spPr>
        <p:txBody>
          <a:bodyPr wrap="square" rtlCol="0">
            <a:spAutoFit/>
          </a:bodyPr>
          <a:lstStyle/>
          <a:p>
            <a:r>
              <a:rPr lang="en-GB" sz="1200" dirty="0" smtClean="0">
                <a:solidFill>
                  <a:schemeClr val="bg1"/>
                </a:solidFill>
              </a:rPr>
              <a:t>† www.BenchMarkMyFarm.co.uk</a:t>
            </a:r>
            <a:endParaRPr lang="en-GB" sz="1200" dirty="0">
              <a:solidFill>
                <a:schemeClr val="bg1"/>
              </a:solidFill>
            </a:endParaRPr>
          </a:p>
        </p:txBody>
      </p:sp>
    </p:spTree>
    <p:extLst>
      <p:ext uri="{BB962C8B-B14F-4D97-AF65-F5344CB8AC3E}">
        <p14:creationId xmlns:p14="http://schemas.microsoft.com/office/powerpoint/2010/main" val="41791583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7" name="TextBox 6"/>
          <p:cNvSpPr txBox="1"/>
          <p:nvPr/>
        </p:nvSpPr>
        <p:spPr>
          <a:xfrm>
            <a:off x="3257550" y="6476705"/>
            <a:ext cx="3343275" cy="276999"/>
          </a:xfrm>
          <a:prstGeom prst="rect">
            <a:avLst/>
          </a:prstGeom>
          <a:noFill/>
        </p:spPr>
        <p:txBody>
          <a:bodyPr wrap="square" rtlCol="0">
            <a:spAutoFit/>
          </a:bodyPr>
          <a:lstStyle/>
          <a:p>
            <a:r>
              <a:rPr lang="en-GB" sz="1200" dirty="0" smtClean="0">
                <a:solidFill>
                  <a:schemeClr val="bg1"/>
                </a:solidFill>
              </a:rPr>
              <a:t>- SIMULATED DATA -</a:t>
            </a:r>
            <a:endParaRPr lang="en-GB" sz="1200" dirty="0">
              <a:solidFill>
                <a:schemeClr val="bg1"/>
              </a:solidFill>
            </a:endParaRPr>
          </a:p>
        </p:txBody>
      </p:sp>
      <p:sp>
        <p:nvSpPr>
          <p:cNvPr id="4" name="Rectangle 3"/>
          <p:cNvSpPr/>
          <p:nvPr/>
        </p:nvSpPr>
        <p:spPr>
          <a:xfrm>
            <a:off x="656317" y="320040"/>
            <a:ext cx="7831367" cy="6186309"/>
          </a:xfrm>
          <a:prstGeom prst="rect">
            <a:avLst/>
          </a:prstGeom>
          <a:solidFill>
            <a:schemeClr val="bg1"/>
          </a:solidFill>
        </p:spPr>
        <p:txBody>
          <a:bodyPr wrap="square">
            <a:spAutoFit/>
          </a:bodyPr>
          <a:lstStyle/>
          <a:p>
            <a:pPr>
              <a:spcAft>
                <a:spcPts val="0"/>
              </a:spcAft>
            </a:pPr>
            <a:r>
              <a:rPr lang="en-GB" sz="3200" b="1" dirty="0">
                <a:latin typeface="Courier New" panose="02070309020205020404" pitchFamily="49" charset="0"/>
                <a:ea typeface="Calibri" panose="020F0502020204030204" pitchFamily="34" charset="0"/>
                <a:cs typeface="Times New Roman" panose="02020603050405020304" pitchFamily="18" charset="0"/>
              </a:rPr>
              <a:t>##INPUT </a:t>
            </a:r>
            <a:r>
              <a:rPr lang="en-GB" sz="3200" b="1" dirty="0" err="1" smtClean="0">
                <a:latin typeface="Courier New" panose="02070309020205020404" pitchFamily="49" charset="0"/>
                <a:ea typeface="Calibri" panose="020F0502020204030204" pitchFamily="34" charset="0"/>
                <a:cs typeface="Times New Roman" panose="02020603050405020304" pitchFamily="18" charset="0"/>
              </a:rPr>
              <a:t>MyFarm</a:t>
            </a:r>
            <a:r>
              <a:rPr lang="en-GB" sz="3200" b="1" dirty="0" smtClean="0">
                <a:latin typeface="Courier New" panose="02070309020205020404" pitchFamily="49" charset="0"/>
                <a:ea typeface="Calibri" panose="020F0502020204030204" pitchFamily="34" charset="0"/>
                <a:cs typeface="Times New Roman" panose="02020603050405020304" pitchFamily="18" charset="0"/>
              </a:rPr>
              <a:t> sort of </a:t>
            </a:r>
            <a:r>
              <a:rPr lang="en-GB" sz="3200" b="1" dirty="0">
                <a:latin typeface="Courier New" panose="02070309020205020404" pitchFamily="49" charset="0"/>
                <a:ea typeface="Calibri" panose="020F0502020204030204" pitchFamily="34" charset="0"/>
                <a:cs typeface="Times New Roman" panose="02020603050405020304" pitchFamily="18" charset="0"/>
              </a:rPr>
              <a:t>values</a:t>
            </a:r>
            <a:endParaRPr lang="en-GB" sz="3200" b="1" dirty="0">
              <a:latin typeface="Verdana" panose="020B0604030504040204" pitchFamily="34" charset="0"/>
              <a:ea typeface="Calibri" panose="020F0502020204030204" pitchFamily="34" charset="0"/>
              <a:cs typeface="Times New Roman" panose="02020603050405020304" pitchFamily="18" charset="0"/>
            </a:endParaRPr>
          </a:p>
          <a:p>
            <a:pPr>
              <a:spcAft>
                <a:spcPts val="0"/>
              </a:spcAft>
            </a:pPr>
            <a:r>
              <a:rPr lang="en-GB" sz="3200" b="1" dirty="0" smtClean="0">
                <a:latin typeface="Courier New" panose="02070309020205020404" pitchFamily="49" charset="0"/>
                <a:ea typeface="Calibri" panose="020F0502020204030204" pitchFamily="34" charset="0"/>
                <a:cs typeface="Times New Roman" panose="02020603050405020304" pitchFamily="18" charset="0"/>
              </a:rPr>
              <a:t>##      Suffolk, Upland arable</a:t>
            </a:r>
            <a:br>
              <a:rPr lang="en-GB" sz="3200" b="1" dirty="0" smtClean="0">
                <a:latin typeface="Courier New" panose="02070309020205020404" pitchFamily="49" charset="0"/>
                <a:ea typeface="Calibri" panose="020F0502020204030204" pitchFamily="34" charset="0"/>
                <a:cs typeface="Times New Roman" panose="02020603050405020304" pitchFamily="18" charset="0"/>
              </a:rPr>
            </a:br>
            <a:endParaRPr lang="en-GB" sz="3200" b="1" dirty="0" smtClean="0">
              <a:latin typeface="Courier New" panose="02070309020205020404" pitchFamily="49" charset="0"/>
              <a:ea typeface="Calibri" panose="020F0502020204030204" pitchFamily="34" charset="0"/>
              <a:cs typeface="Times New Roman" panose="02020603050405020304" pitchFamily="18" charset="0"/>
            </a:endParaRPr>
          </a:p>
          <a:p>
            <a:pPr>
              <a:spcAft>
                <a:spcPts val="0"/>
              </a:spcAft>
            </a:pPr>
            <a:r>
              <a:rPr lang="en-GB" sz="3200" b="1" dirty="0" err="1" smtClean="0">
                <a:latin typeface="Courier New" panose="02070309020205020404" pitchFamily="49" charset="0"/>
                <a:ea typeface="Calibri" panose="020F0502020204030204" pitchFamily="34" charset="0"/>
                <a:cs typeface="Times New Roman" panose="02020603050405020304" pitchFamily="18" charset="0"/>
              </a:rPr>
              <a:t>my_winter.wheat.area</a:t>
            </a:r>
            <a:r>
              <a:rPr lang="en-GB" sz="3200" b="1" dirty="0" smtClean="0">
                <a:latin typeface="Courier New" panose="02070309020205020404" pitchFamily="49" charset="0"/>
                <a:ea typeface="Calibri" panose="020F0502020204030204" pitchFamily="34" charset="0"/>
                <a:cs typeface="Times New Roman" panose="02020603050405020304" pitchFamily="18" charset="0"/>
              </a:rPr>
              <a:t> = 70</a:t>
            </a:r>
            <a:endParaRPr lang="en-GB" sz="3200" b="1" dirty="0" smtClean="0">
              <a:latin typeface="Verdana" panose="020B0604030504040204" pitchFamily="34" charset="0"/>
              <a:ea typeface="Calibri" panose="020F0502020204030204" pitchFamily="34" charset="0"/>
              <a:cs typeface="Times New Roman" panose="02020603050405020304" pitchFamily="18" charset="0"/>
            </a:endParaRPr>
          </a:p>
          <a:p>
            <a:pPr>
              <a:spcAft>
                <a:spcPts val="0"/>
              </a:spcAft>
            </a:pPr>
            <a:r>
              <a:rPr lang="en-GB" sz="3200" b="1" dirty="0" err="1" smtClean="0">
                <a:latin typeface="Courier New" panose="02070309020205020404" pitchFamily="49" charset="0"/>
                <a:ea typeface="Calibri" panose="020F0502020204030204" pitchFamily="34" charset="0"/>
                <a:cs typeface="Times New Roman" panose="02020603050405020304" pitchFamily="18" charset="0"/>
              </a:rPr>
              <a:t>my_winter.barley.area</a:t>
            </a:r>
            <a:r>
              <a:rPr lang="en-GB" sz="3200" b="1" dirty="0" smtClean="0">
                <a:latin typeface="Courier New" panose="02070309020205020404" pitchFamily="49" charset="0"/>
                <a:ea typeface="Calibri" panose="020F0502020204030204" pitchFamily="34" charset="0"/>
                <a:cs typeface="Times New Roman" panose="02020603050405020304" pitchFamily="18" charset="0"/>
              </a:rPr>
              <a:t> = 20</a:t>
            </a:r>
            <a:endParaRPr lang="en-GB" sz="3200" b="1" dirty="0">
              <a:latin typeface="Verdana" panose="020B0604030504040204" pitchFamily="34" charset="0"/>
              <a:ea typeface="Calibri" panose="020F0502020204030204" pitchFamily="34" charset="0"/>
              <a:cs typeface="Times New Roman" panose="02020603050405020304" pitchFamily="18" charset="0"/>
            </a:endParaRPr>
          </a:p>
          <a:p>
            <a:pPr>
              <a:spcAft>
                <a:spcPts val="0"/>
              </a:spcAft>
            </a:pPr>
            <a:r>
              <a:rPr lang="en-GB" sz="3200" b="1" dirty="0" err="1" smtClean="0">
                <a:latin typeface="Courier New" panose="02070309020205020404" pitchFamily="49" charset="0"/>
                <a:ea typeface="Calibri" panose="020F0502020204030204" pitchFamily="34" charset="0"/>
                <a:cs typeface="Times New Roman" panose="02020603050405020304" pitchFamily="18" charset="0"/>
              </a:rPr>
              <a:t>my_oilseeds.area</a:t>
            </a:r>
            <a:r>
              <a:rPr lang="en-GB" sz="3200" b="1" dirty="0" smtClean="0">
                <a:latin typeface="Courier New" panose="02070309020205020404" pitchFamily="49" charset="0"/>
                <a:ea typeface="Calibri" panose="020F0502020204030204" pitchFamily="34" charset="0"/>
                <a:cs typeface="Times New Roman" panose="02020603050405020304" pitchFamily="18" charset="0"/>
              </a:rPr>
              <a:t> = 30</a:t>
            </a:r>
            <a:endParaRPr lang="en-GB" sz="3200" b="1" dirty="0">
              <a:latin typeface="Verdana" panose="020B0604030504040204" pitchFamily="34" charset="0"/>
              <a:ea typeface="Calibri" panose="020F0502020204030204" pitchFamily="34" charset="0"/>
              <a:cs typeface="Times New Roman" panose="02020603050405020304" pitchFamily="18" charset="0"/>
            </a:endParaRPr>
          </a:p>
          <a:p>
            <a:pPr>
              <a:spcAft>
                <a:spcPts val="0"/>
              </a:spcAft>
            </a:pPr>
            <a:r>
              <a:rPr lang="en-GB" sz="3200" b="1" dirty="0" err="1">
                <a:latin typeface="Courier New" panose="02070309020205020404" pitchFamily="49" charset="0"/>
                <a:ea typeface="Calibri" panose="020F0502020204030204" pitchFamily="34" charset="0"/>
                <a:cs typeface="Times New Roman" panose="02020603050405020304" pitchFamily="18" charset="0"/>
              </a:rPr>
              <a:t>my_temporary.grass.area</a:t>
            </a:r>
            <a:r>
              <a:rPr lang="en-GB" sz="3200" b="1" dirty="0">
                <a:latin typeface="Courier New" panose="02070309020205020404" pitchFamily="49" charset="0"/>
                <a:ea typeface="Calibri" panose="020F0502020204030204" pitchFamily="34" charset="0"/>
                <a:cs typeface="Times New Roman" panose="02020603050405020304" pitchFamily="18" charset="0"/>
              </a:rPr>
              <a:t> = 2 </a:t>
            </a:r>
            <a:endParaRPr lang="en-GB" sz="3200" b="1" dirty="0">
              <a:latin typeface="Verdana" panose="020B0604030504040204" pitchFamily="34" charset="0"/>
              <a:ea typeface="Calibri" panose="020F0502020204030204" pitchFamily="34" charset="0"/>
              <a:cs typeface="Times New Roman" panose="02020603050405020304" pitchFamily="18" charset="0"/>
            </a:endParaRPr>
          </a:p>
          <a:p>
            <a:r>
              <a:rPr lang="en-GB" sz="3200" b="1" dirty="0" err="1" smtClean="0">
                <a:latin typeface="Courier New" panose="02070309020205020404" pitchFamily="49" charset="0"/>
                <a:ea typeface="Calibri" panose="020F0502020204030204" pitchFamily="34" charset="0"/>
                <a:cs typeface="Times New Roman" panose="02020603050405020304" pitchFamily="18" charset="0"/>
              </a:rPr>
              <a:t>my_permanent.grass.area</a:t>
            </a:r>
            <a:r>
              <a:rPr lang="en-GB" sz="3200" b="1" dirty="0" smtClean="0">
                <a:latin typeface="Courier New" panose="02070309020205020404" pitchFamily="49" charset="0"/>
                <a:ea typeface="Calibri" panose="020F0502020204030204" pitchFamily="34" charset="0"/>
                <a:cs typeface="Times New Roman" panose="02020603050405020304" pitchFamily="18" charset="0"/>
              </a:rPr>
              <a:t> </a:t>
            </a:r>
            <a:r>
              <a:rPr lang="en-GB" sz="3200" b="1" dirty="0">
                <a:latin typeface="Courier New" panose="02070309020205020404" pitchFamily="49" charset="0"/>
                <a:ea typeface="Calibri" panose="020F0502020204030204" pitchFamily="34" charset="0"/>
                <a:cs typeface="Times New Roman" panose="02020603050405020304" pitchFamily="18" charset="0"/>
              </a:rPr>
              <a:t>= </a:t>
            </a:r>
            <a:r>
              <a:rPr lang="en-GB" sz="3200" b="1" dirty="0" smtClean="0">
                <a:latin typeface="Courier New" panose="02070309020205020404" pitchFamily="49" charset="0"/>
                <a:ea typeface="Calibri" panose="020F0502020204030204" pitchFamily="34" charset="0"/>
                <a:cs typeface="Times New Roman" panose="02020603050405020304" pitchFamily="18" charset="0"/>
              </a:rPr>
              <a:t>4</a:t>
            </a:r>
            <a:endParaRPr lang="en-GB" sz="3200" b="1" dirty="0">
              <a:latin typeface="Verdana" panose="020B0604030504040204" pitchFamily="34" charset="0"/>
              <a:ea typeface="Calibri" panose="020F0502020204030204" pitchFamily="34" charset="0"/>
              <a:cs typeface="Times New Roman" panose="02020603050405020304" pitchFamily="18" charset="0"/>
            </a:endParaRPr>
          </a:p>
          <a:p>
            <a:pPr>
              <a:spcAft>
                <a:spcPts val="0"/>
              </a:spcAft>
            </a:pPr>
            <a:r>
              <a:rPr lang="en-GB" sz="3200" b="1" dirty="0" err="1" smtClean="0">
                <a:latin typeface="Courier New" panose="02070309020205020404" pitchFamily="49" charset="0"/>
                <a:ea typeface="Calibri" panose="020F0502020204030204" pitchFamily="34" charset="0"/>
                <a:cs typeface="Times New Roman" panose="02020603050405020304" pitchFamily="18" charset="0"/>
              </a:rPr>
              <a:t>my_uncropped.area</a:t>
            </a:r>
            <a:r>
              <a:rPr lang="en-GB" sz="3200" b="1" dirty="0" smtClean="0">
                <a:latin typeface="Courier New" panose="02070309020205020404" pitchFamily="49" charset="0"/>
                <a:ea typeface="Calibri" panose="020F0502020204030204" pitchFamily="34" charset="0"/>
                <a:cs typeface="Times New Roman" panose="02020603050405020304" pitchFamily="18" charset="0"/>
              </a:rPr>
              <a:t> </a:t>
            </a:r>
            <a:r>
              <a:rPr lang="en-GB" sz="3200" b="1" dirty="0" smtClean="0">
                <a:latin typeface="Courier New" panose="02070309020205020404" pitchFamily="49" charset="0"/>
                <a:ea typeface="Calibri" panose="020F0502020204030204" pitchFamily="34" charset="0"/>
                <a:cs typeface="Times New Roman" panose="02020603050405020304" pitchFamily="18" charset="0"/>
              </a:rPr>
              <a:t>= 5</a:t>
            </a:r>
          </a:p>
          <a:p>
            <a:pPr>
              <a:spcAft>
                <a:spcPts val="0"/>
              </a:spcAft>
            </a:pPr>
            <a:r>
              <a:rPr lang="en-GB" sz="3200" b="1" dirty="0" err="1" smtClean="0">
                <a:latin typeface="Courier New" panose="02070309020205020404" pitchFamily="49" charset="0"/>
                <a:ea typeface="Calibri" panose="020F0502020204030204" pitchFamily="34" charset="0"/>
                <a:cs typeface="Times New Roman" panose="02020603050405020304" pitchFamily="18" charset="0"/>
              </a:rPr>
              <a:t>my_TENANTED_PCT</a:t>
            </a:r>
            <a:r>
              <a:rPr lang="en-GB" sz="3200" b="1" dirty="0" smtClean="0">
                <a:latin typeface="Courier New" panose="02070309020205020404" pitchFamily="49" charset="0"/>
                <a:ea typeface="Calibri" panose="020F0502020204030204" pitchFamily="34" charset="0"/>
                <a:cs typeface="Times New Roman" panose="02020603050405020304" pitchFamily="18" charset="0"/>
              </a:rPr>
              <a:t> = 45	</a:t>
            </a:r>
          </a:p>
          <a:p>
            <a:pPr>
              <a:spcAft>
                <a:spcPts val="0"/>
              </a:spcAft>
            </a:pPr>
            <a:r>
              <a:rPr lang="en-GB" sz="3200" b="1" dirty="0" err="1" smtClean="0">
                <a:latin typeface="Courier New" panose="02070309020205020404" pitchFamily="49" charset="0"/>
                <a:ea typeface="Calibri" panose="020F0502020204030204" pitchFamily="34" charset="0"/>
                <a:cs typeface="Times New Roman" panose="02020603050405020304" pitchFamily="18" charset="0"/>
              </a:rPr>
              <a:t>my_EASTING</a:t>
            </a:r>
            <a:r>
              <a:rPr lang="en-GB" sz="3200" b="1" dirty="0" smtClean="0">
                <a:latin typeface="Courier New" panose="02070309020205020404" pitchFamily="49" charset="0"/>
                <a:ea typeface="Calibri" panose="020F0502020204030204" pitchFamily="34" charset="0"/>
                <a:cs typeface="Times New Roman" panose="02020603050405020304" pitchFamily="18" charset="0"/>
              </a:rPr>
              <a:t> = </a:t>
            </a:r>
            <a:r>
              <a:rPr lang="en-GB" sz="3200" b="1" dirty="0">
                <a:latin typeface="Courier New" panose="02070309020205020404" pitchFamily="49" charset="0"/>
                <a:ea typeface="Calibri" panose="020F0502020204030204" pitchFamily="34" charset="0"/>
                <a:cs typeface="Times New Roman" panose="02020603050405020304" pitchFamily="18" charset="0"/>
              </a:rPr>
              <a:t>565000</a:t>
            </a:r>
          </a:p>
          <a:p>
            <a:pPr>
              <a:spcAft>
                <a:spcPts val="0"/>
              </a:spcAft>
            </a:pPr>
            <a:r>
              <a:rPr lang="en-GB" sz="3200" b="1" dirty="0" err="1" smtClean="0">
                <a:latin typeface="Courier New" panose="02070309020205020404" pitchFamily="49" charset="0"/>
                <a:ea typeface="Calibri" panose="020F0502020204030204" pitchFamily="34" charset="0"/>
                <a:cs typeface="Times New Roman" panose="02020603050405020304" pitchFamily="18" charset="0"/>
              </a:rPr>
              <a:t>my_NORTHING</a:t>
            </a:r>
            <a:r>
              <a:rPr lang="en-GB" sz="3200" b="1" dirty="0" smtClean="0">
                <a:latin typeface="Courier New" panose="02070309020205020404" pitchFamily="49" charset="0"/>
                <a:ea typeface="Calibri" panose="020F0502020204030204" pitchFamily="34" charset="0"/>
                <a:cs typeface="Times New Roman" panose="02020603050405020304" pitchFamily="18" charset="0"/>
              </a:rPr>
              <a:t> = 215000	</a:t>
            </a:r>
          </a:p>
        </p:txBody>
      </p:sp>
    </p:spTree>
    <p:extLst>
      <p:ext uri="{BB962C8B-B14F-4D97-AF65-F5344CB8AC3E}">
        <p14:creationId xmlns:p14="http://schemas.microsoft.com/office/powerpoint/2010/main" val="25081394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870790" y="404843"/>
            <a:ext cx="6273210" cy="5725516"/>
          </a:xfrm>
          <a:prstGeom prst="rect">
            <a:avLst/>
          </a:prstGeom>
        </p:spPr>
      </p:pic>
      <p:pic>
        <p:nvPicPr>
          <p:cNvPr id="3" name="Picture 2"/>
          <p:cNvPicPr/>
          <p:nvPr/>
        </p:nvPicPr>
        <p:blipFill rotWithShape="1">
          <a:blip r:embed="rId4"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7" name="TextBox 6"/>
          <p:cNvSpPr txBox="1"/>
          <p:nvPr/>
        </p:nvSpPr>
        <p:spPr>
          <a:xfrm>
            <a:off x="2169042" y="6476705"/>
            <a:ext cx="5443870" cy="276999"/>
          </a:xfrm>
          <a:prstGeom prst="rect">
            <a:avLst/>
          </a:prstGeom>
          <a:noFill/>
        </p:spPr>
        <p:txBody>
          <a:bodyPr wrap="square" rtlCol="0">
            <a:spAutoFit/>
          </a:bodyPr>
          <a:lstStyle/>
          <a:p>
            <a:r>
              <a:rPr lang="en-GB" sz="1200" dirty="0" smtClean="0">
                <a:solidFill>
                  <a:schemeClr val="bg1"/>
                </a:solidFill>
              </a:rPr>
              <a:t>- SIMULATED DATA - FOR A SQUARE COUNTRY - WITH UNIFORM PROBABILITIES -</a:t>
            </a:r>
            <a:endParaRPr lang="en-GB" sz="1200" dirty="0">
              <a:solidFill>
                <a:schemeClr val="bg1"/>
              </a:solidFill>
            </a:endParaRPr>
          </a:p>
        </p:txBody>
      </p:sp>
      <p:sp>
        <p:nvSpPr>
          <p:cNvPr id="4" name="TextBox 3"/>
          <p:cNvSpPr txBox="1"/>
          <p:nvPr/>
        </p:nvSpPr>
        <p:spPr>
          <a:xfrm>
            <a:off x="106681" y="3350867"/>
            <a:ext cx="3749040" cy="2523768"/>
          </a:xfrm>
          <a:prstGeom prst="rect">
            <a:avLst/>
          </a:prstGeom>
          <a:noFill/>
        </p:spPr>
        <p:txBody>
          <a:bodyPr wrap="square" rtlCol="0">
            <a:spAutoFit/>
          </a:bodyPr>
          <a:lstStyle/>
          <a:p>
            <a:r>
              <a:rPr lang="en-GB" sz="2800" b="1" dirty="0" smtClean="0"/>
              <a:t>- SIMULATED DATA</a:t>
            </a:r>
            <a:br>
              <a:rPr lang="en-GB" sz="2800" b="1" dirty="0" smtClean="0"/>
            </a:br>
            <a:r>
              <a:rPr lang="en-GB" sz="2800" b="1" dirty="0" smtClean="0"/>
              <a:t>- FOR </a:t>
            </a:r>
            <a:r>
              <a:rPr lang="en-GB" sz="2800" b="1" dirty="0"/>
              <a:t>A SQUARE </a:t>
            </a:r>
            <a:r>
              <a:rPr lang="en-GB" sz="2800" b="1" dirty="0" smtClean="0"/>
              <a:t/>
            </a:r>
            <a:br>
              <a:rPr lang="en-GB" sz="2800" b="1" dirty="0" smtClean="0"/>
            </a:br>
            <a:r>
              <a:rPr lang="en-GB" sz="2800" b="1" dirty="0" smtClean="0"/>
              <a:t>  COUNTRY  </a:t>
            </a:r>
          </a:p>
          <a:p>
            <a:r>
              <a:rPr lang="en-GB" sz="2800" b="1" dirty="0" smtClean="0"/>
              <a:t>- WITH </a:t>
            </a:r>
            <a:r>
              <a:rPr lang="en-GB" sz="2800" b="1" dirty="0"/>
              <a:t>UNIFORM </a:t>
            </a:r>
            <a:r>
              <a:rPr lang="en-GB" sz="2800" b="1" dirty="0" smtClean="0"/>
              <a:t/>
            </a:r>
            <a:br>
              <a:rPr lang="en-GB" sz="2800" b="1" dirty="0" smtClean="0"/>
            </a:br>
            <a:r>
              <a:rPr lang="en-GB" sz="2800" b="1" dirty="0" smtClean="0"/>
              <a:t>   PROBABILITIES</a:t>
            </a:r>
          </a:p>
          <a:p>
            <a:endParaRPr lang="en-GB" b="1" dirty="0"/>
          </a:p>
        </p:txBody>
      </p:sp>
      <p:sp>
        <p:nvSpPr>
          <p:cNvPr id="8" name="TextBox 7"/>
          <p:cNvSpPr txBox="1"/>
          <p:nvPr/>
        </p:nvSpPr>
        <p:spPr>
          <a:xfrm>
            <a:off x="8336280" y="2392680"/>
            <a:ext cx="777240" cy="369332"/>
          </a:xfrm>
          <a:prstGeom prst="rect">
            <a:avLst/>
          </a:prstGeom>
          <a:solidFill>
            <a:schemeClr val="bg1"/>
          </a:solidFill>
        </p:spPr>
        <p:txBody>
          <a:bodyPr wrap="square" rtlCol="0">
            <a:spAutoFit/>
          </a:bodyPr>
          <a:lstStyle/>
          <a:p>
            <a:r>
              <a:rPr lang="en-GB" dirty="0" smtClean="0"/>
              <a:t>PEERS</a:t>
            </a:r>
            <a:endParaRPr lang="en-GB" dirty="0"/>
          </a:p>
        </p:txBody>
      </p:sp>
      <p:sp>
        <p:nvSpPr>
          <p:cNvPr id="9" name="Rectangle 8"/>
          <p:cNvSpPr/>
          <p:nvPr/>
        </p:nvSpPr>
        <p:spPr>
          <a:xfrm>
            <a:off x="8610600" y="1280160"/>
            <a:ext cx="114300" cy="487680"/>
          </a:xfrm>
          <a:prstGeom prst="rect">
            <a:avLst/>
          </a:prstGeom>
          <a:solidFill>
            <a:srgbClr val="26FA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8442960" y="1442236"/>
            <a:ext cx="441960" cy="142724"/>
          </a:xfrm>
          <a:prstGeom prst="rect">
            <a:avLst/>
          </a:prstGeom>
          <a:solidFill>
            <a:srgbClr val="26FA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p:nvSpPr>
        <p:spPr>
          <a:xfrm>
            <a:off x="8305800" y="640080"/>
            <a:ext cx="822960" cy="646331"/>
          </a:xfrm>
          <a:prstGeom prst="rect">
            <a:avLst/>
          </a:prstGeom>
          <a:noFill/>
        </p:spPr>
        <p:txBody>
          <a:bodyPr wrap="square" rtlCol="0">
            <a:spAutoFit/>
          </a:bodyPr>
          <a:lstStyle/>
          <a:p>
            <a:r>
              <a:rPr lang="en-GB" dirty="0" smtClean="0"/>
              <a:t>  My FARM</a:t>
            </a:r>
            <a:endParaRPr lang="en-GB" dirty="0"/>
          </a:p>
        </p:txBody>
      </p:sp>
      <p:pic>
        <p:nvPicPr>
          <p:cNvPr id="12" name="Picture 11"/>
          <p:cNvPicPr>
            <a:picLocks noChangeAspect="1"/>
          </p:cNvPicPr>
          <p:nvPr/>
        </p:nvPicPr>
        <p:blipFill rotWithShape="1">
          <a:blip r:embed="rId5">
            <a:extLst>
              <a:ext uri="{28A0092B-C50C-407E-A947-70E740481C1C}">
                <a14:useLocalDpi xmlns:a14="http://schemas.microsoft.com/office/drawing/2010/main" val="0"/>
              </a:ext>
            </a:extLst>
          </a:blip>
          <a:srcRect t="4203" r="33800"/>
          <a:stretch/>
        </p:blipFill>
        <p:spPr>
          <a:xfrm>
            <a:off x="41866" y="15240"/>
            <a:ext cx="2701334" cy="868680"/>
          </a:xfrm>
          <a:prstGeom prst="rect">
            <a:avLst/>
          </a:prstGeom>
        </p:spPr>
      </p:pic>
    </p:spTree>
    <p:extLst>
      <p:ext uri="{BB962C8B-B14F-4D97-AF65-F5344CB8AC3E}">
        <p14:creationId xmlns:p14="http://schemas.microsoft.com/office/powerpoint/2010/main" val="17388345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4037" y="0"/>
            <a:ext cx="1209964" cy="76661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p:nvPr/>
        </p:nvPicPr>
        <p:blipFill rotWithShape="1">
          <a:blip r:embed="rId4" cstate="print">
            <a:extLst>
              <a:ext uri="{28A0092B-C50C-407E-A947-70E740481C1C}">
                <a14:useLocalDpi xmlns:a14="http://schemas.microsoft.com/office/drawing/2010/main" val="0"/>
              </a:ext>
            </a:extLst>
          </a:blip>
          <a:srcRect l="1990" t="1041" r="442" b="-5670"/>
          <a:stretch/>
        </p:blipFill>
        <p:spPr bwMode="auto">
          <a:xfrm>
            <a:off x="1" y="6384735"/>
            <a:ext cx="9144000" cy="558990"/>
          </a:xfrm>
          <a:prstGeom prst="rect">
            <a:avLst/>
          </a:prstGeom>
          <a:noFill/>
          <a:ln>
            <a:noFill/>
          </a:ln>
        </p:spPr>
      </p:pic>
      <p:sp>
        <p:nvSpPr>
          <p:cNvPr id="6" name="TextBox 5"/>
          <p:cNvSpPr txBox="1"/>
          <p:nvPr/>
        </p:nvSpPr>
        <p:spPr>
          <a:xfrm>
            <a:off x="2937510" y="6453845"/>
            <a:ext cx="3343275" cy="400110"/>
          </a:xfrm>
          <a:prstGeom prst="rect">
            <a:avLst/>
          </a:prstGeom>
          <a:noFill/>
        </p:spPr>
        <p:txBody>
          <a:bodyPr wrap="square" rtlCol="0">
            <a:spAutoFit/>
          </a:bodyPr>
          <a:lstStyle/>
          <a:p>
            <a:r>
              <a:rPr lang="en-GB" sz="2000" b="1" dirty="0" smtClean="0">
                <a:solidFill>
                  <a:schemeClr val="bg1"/>
                </a:solidFill>
              </a:rPr>
              <a:t>†   BenchMarkMyFarm.co.uk</a:t>
            </a:r>
            <a:endParaRPr lang="en-GB" sz="2000" b="1" dirty="0">
              <a:solidFill>
                <a:schemeClr val="bg1"/>
              </a:solidFill>
            </a:endParaRPr>
          </a:p>
        </p:txBody>
      </p:sp>
      <p:pic>
        <p:nvPicPr>
          <p:cNvPr id="7" name="Content Placeholder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8367" y="2019301"/>
            <a:ext cx="8306045" cy="4213514"/>
          </a:xfrm>
          <a:prstGeom prst="rect">
            <a:avLst/>
          </a:prstGeom>
        </p:spPr>
      </p:pic>
      <p:sp>
        <p:nvSpPr>
          <p:cNvPr id="8" name="TextBox 7"/>
          <p:cNvSpPr txBox="1"/>
          <p:nvPr/>
        </p:nvSpPr>
        <p:spPr>
          <a:xfrm>
            <a:off x="4203018" y="900466"/>
            <a:ext cx="4795614" cy="646331"/>
          </a:xfrm>
          <a:prstGeom prst="rect">
            <a:avLst/>
          </a:prstGeom>
          <a:noFill/>
        </p:spPr>
        <p:txBody>
          <a:bodyPr wrap="square" rtlCol="0">
            <a:spAutoFit/>
          </a:bodyPr>
          <a:lstStyle/>
          <a:p>
            <a:r>
              <a:rPr lang="en-GB" dirty="0" smtClean="0"/>
              <a:t>Feasible to view “histogram” of where you fall in distribution of peers (non-</a:t>
            </a:r>
            <a:r>
              <a:rPr lang="en-GB" dirty="0" err="1" smtClean="0"/>
              <a:t>disclosive</a:t>
            </a:r>
            <a:r>
              <a:rPr lang="en-GB" dirty="0" smtClean="0"/>
              <a:t> / censored)</a:t>
            </a:r>
            <a:endParaRPr lang="en-GB" dirty="0"/>
          </a:p>
        </p:txBody>
      </p:sp>
      <p:cxnSp>
        <p:nvCxnSpPr>
          <p:cNvPr id="9" name="Straight Arrow Connector 8"/>
          <p:cNvCxnSpPr/>
          <p:nvPr/>
        </p:nvCxnSpPr>
        <p:spPr>
          <a:xfrm flipH="1">
            <a:off x="6486527" y="1546797"/>
            <a:ext cx="552448" cy="2215578"/>
          </a:xfrm>
          <a:prstGeom prst="straightConnector1">
            <a:avLst/>
          </a:prstGeom>
          <a:ln w="85725">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08367" y="885824"/>
            <a:ext cx="3058294" cy="646331"/>
          </a:xfrm>
          <a:prstGeom prst="rect">
            <a:avLst/>
          </a:prstGeom>
          <a:noFill/>
        </p:spPr>
        <p:txBody>
          <a:bodyPr wrap="square" rtlCol="0">
            <a:spAutoFit/>
          </a:bodyPr>
          <a:lstStyle/>
          <a:p>
            <a:r>
              <a:rPr lang="en-GB" dirty="0" smtClean="0"/>
              <a:t>Alert if you’re in extreme quartiles (except in ‘Social’)</a:t>
            </a:r>
            <a:endParaRPr lang="en-GB" dirty="0"/>
          </a:p>
        </p:txBody>
      </p:sp>
      <p:cxnSp>
        <p:nvCxnSpPr>
          <p:cNvPr id="11" name="Straight Arrow Connector 10"/>
          <p:cNvCxnSpPr/>
          <p:nvPr/>
        </p:nvCxnSpPr>
        <p:spPr>
          <a:xfrm>
            <a:off x="1952625" y="1546797"/>
            <a:ext cx="4276725" cy="2386259"/>
          </a:xfrm>
          <a:prstGeom prst="straightConnector1">
            <a:avLst/>
          </a:prstGeom>
          <a:ln w="85725">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19074" y="133350"/>
            <a:ext cx="7361939" cy="584775"/>
          </a:xfrm>
          <a:prstGeom prst="rect">
            <a:avLst/>
          </a:prstGeom>
          <a:noFill/>
        </p:spPr>
        <p:txBody>
          <a:bodyPr wrap="square" rtlCol="0">
            <a:spAutoFit/>
          </a:bodyPr>
          <a:lstStyle/>
          <a:p>
            <a:r>
              <a:rPr lang="en-GB" sz="3200" b="1" dirty="0" smtClean="0"/>
              <a:t>Example results dashboard - </a:t>
            </a:r>
            <a:r>
              <a:rPr lang="en-GB" sz="3200" b="1" dirty="0" err="1" smtClean="0"/>
              <a:t>MyFarm</a:t>
            </a:r>
            <a:r>
              <a:rPr lang="en-GB" sz="3200" b="1" dirty="0" smtClean="0"/>
              <a:t>†</a:t>
            </a:r>
            <a:endParaRPr lang="en-GB" sz="3200" b="1" dirty="0"/>
          </a:p>
        </p:txBody>
      </p:sp>
    </p:spTree>
    <p:extLst>
      <p:ext uri="{BB962C8B-B14F-4D97-AF65-F5344CB8AC3E}">
        <p14:creationId xmlns:p14="http://schemas.microsoft.com/office/powerpoint/2010/main" val="32687991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58990"/>
          </a:xfrm>
          <a:prstGeom prst="rect">
            <a:avLst/>
          </a:prstGeom>
          <a:noFill/>
          <a:ln>
            <a:noFill/>
          </a:ln>
        </p:spPr>
      </p:pic>
      <p:sp>
        <p:nvSpPr>
          <p:cNvPr id="5" name="TextBox 4"/>
          <p:cNvSpPr txBox="1"/>
          <p:nvPr/>
        </p:nvSpPr>
        <p:spPr>
          <a:xfrm>
            <a:off x="213359" y="1203960"/>
            <a:ext cx="8763001" cy="4308872"/>
          </a:xfrm>
          <a:prstGeom prst="rect">
            <a:avLst/>
          </a:prstGeom>
          <a:noFill/>
        </p:spPr>
        <p:txBody>
          <a:bodyPr wrap="square" rtlCol="0">
            <a:spAutoFit/>
          </a:bodyPr>
          <a:lstStyle/>
          <a:p>
            <a:endParaRPr lang="en-GB" sz="400" b="1" dirty="0" smtClean="0"/>
          </a:p>
          <a:p>
            <a:endParaRPr lang="en-GB" sz="400" b="1" dirty="0" smtClean="0"/>
          </a:p>
          <a:p>
            <a:endParaRPr lang="en-GB" sz="400" b="1" dirty="0"/>
          </a:p>
          <a:p>
            <a:endParaRPr lang="en-GB" sz="400" b="1" dirty="0"/>
          </a:p>
          <a:p>
            <a:endParaRPr lang="en-GB" sz="400" b="1" dirty="0" smtClean="0"/>
          </a:p>
          <a:p>
            <a:r>
              <a:rPr lang="en-GB" sz="4000" b="1" dirty="0"/>
              <a:t>Further work - </a:t>
            </a:r>
            <a:r>
              <a:rPr lang="en-GB" sz="4000" b="1" dirty="0" smtClean="0"/>
              <a:t>systematic </a:t>
            </a:r>
            <a:r>
              <a:rPr lang="en-GB" sz="4000" b="1" dirty="0"/>
              <a:t>analysis </a:t>
            </a:r>
            <a:r>
              <a:rPr lang="en-GB" sz="4000" b="1" dirty="0" smtClean="0"/>
              <a:t>of:</a:t>
            </a:r>
            <a:endParaRPr lang="en-GB" sz="3800" b="1" dirty="0" smtClean="0"/>
          </a:p>
          <a:p>
            <a:endParaRPr lang="en-GB" sz="800" b="1" dirty="0"/>
          </a:p>
          <a:p>
            <a:endParaRPr lang="en-GB" sz="800" b="1" dirty="0"/>
          </a:p>
          <a:p>
            <a:endParaRPr lang="en-GB" sz="800" b="1" dirty="0"/>
          </a:p>
          <a:p>
            <a:pPr marL="576000" indent="-285750">
              <a:buFont typeface="Arial" panose="020B0604020202020204" pitchFamily="34" charset="0"/>
              <a:buChar char="•"/>
            </a:pPr>
            <a:r>
              <a:rPr lang="en-GB" sz="3800" dirty="0" smtClean="0"/>
              <a:t>Benefits</a:t>
            </a:r>
          </a:p>
          <a:p>
            <a:pPr marL="576000" indent="-285750">
              <a:buFont typeface="Arial" panose="020B0604020202020204" pitchFamily="34" charset="0"/>
              <a:buChar char="•"/>
            </a:pPr>
            <a:r>
              <a:rPr lang="en-GB" sz="3800" dirty="0" smtClean="0"/>
              <a:t>Weighting of different variables</a:t>
            </a:r>
          </a:p>
          <a:p>
            <a:pPr marL="576000" indent="-285750">
              <a:buFont typeface="Arial" panose="020B0604020202020204" pitchFamily="34" charset="0"/>
              <a:buChar char="•"/>
            </a:pPr>
            <a:r>
              <a:rPr lang="en-GB" sz="3800" dirty="0" smtClean="0"/>
              <a:t>Understand / match farmer objectives</a:t>
            </a:r>
          </a:p>
          <a:p>
            <a:pPr marL="576000" indent="-285750">
              <a:buFont typeface="Arial" panose="020B0604020202020204" pitchFamily="34" charset="0"/>
              <a:buChar char="•"/>
            </a:pPr>
            <a:r>
              <a:rPr lang="en-GB" sz="3800" dirty="0"/>
              <a:t>New enterprises / </a:t>
            </a:r>
            <a:r>
              <a:rPr lang="en-GB" sz="3800" dirty="0" smtClean="0"/>
              <a:t>technologies</a:t>
            </a:r>
          </a:p>
          <a:p>
            <a:pPr marL="576000" indent="-285750">
              <a:buFont typeface="Arial" panose="020B0604020202020204" pitchFamily="34" charset="0"/>
              <a:buChar char="•"/>
            </a:pPr>
            <a:r>
              <a:rPr lang="en-GB" sz="3800" dirty="0" smtClean="0"/>
              <a:t>Alternatives to, or more than, 34D</a:t>
            </a:r>
          </a:p>
        </p:txBody>
      </p:sp>
      <p:sp>
        <p:nvSpPr>
          <p:cNvPr id="6" name="TextBox 5"/>
          <p:cNvSpPr txBox="1"/>
          <p:nvPr/>
        </p:nvSpPr>
        <p:spPr>
          <a:xfrm>
            <a:off x="3257550" y="6514805"/>
            <a:ext cx="3343275" cy="276999"/>
          </a:xfrm>
          <a:prstGeom prst="rect">
            <a:avLst/>
          </a:prstGeom>
          <a:noFill/>
        </p:spPr>
        <p:txBody>
          <a:bodyPr wrap="square" rtlCol="0">
            <a:spAutoFit/>
          </a:bodyPr>
          <a:lstStyle/>
          <a:p>
            <a:r>
              <a:rPr lang="en-GB" sz="1200" dirty="0" smtClean="0">
                <a:solidFill>
                  <a:schemeClr val="bg1"/>
                </a:solidFill>
              </a:rPr>
              <a:t>† www.BenchMarkMyFarm.co.uk</a:t>
            </a:r>
            <a:endParaRPr lang="en-GB" sz="1200" dirty="0">
              <a:solidFill>
                <a:schemeClr val="bg1"/>
              </a:solidFill>
            </a:endParaRP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t="4203" r="33800"/>
          <a:stretch/>
        </p:blipFill>
        <p:spPr>
          <a:xfrm>
            <a:off x="41866" y="15240"/>
            <a:ext cx="4123088" cy="1325880"/>
          </a:xfrm>
          <a:prstGeom prst="rect">
            <a:avLst/>
          </a:prstGeom>
        </p:spPr>
      </p:pic>
      <p:pic>
        <p:nvPicPr>
          <p:cNvPr id="9" name="Picture 1" descr="colour single line - Dept Land E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1966" y="143879"/>
            <a:ext cx="3534395" cy="1060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34850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58990"/>
          </a:xfrm>
          <a:prstGeom prst="rect">
            <a:avLst/>
          </a:prstGeom>
          <a:noFill/>
          <a:ln>
            <a:noFill/>
          </a:ln>
        </p:spPr>
      </p:pic>
      <p:sp>
        <p:nvSpPr>
          <p:cNvPr id="5" name="TextBox 4"/>
          <p:cNvSpPr txBox="1"/>
          <p:nvPr/>
        </p:nvSpPr>
        <p:spPr>
          <a:xfrm>
            <a:off x="428626" y="1203960"/>
            <a:ext cx="8286750" cy="4801314"/>
          </a:xfrm>
          <a:prstGeom prst="rect">
            <a:avLst/>
          </a:prstGeom>
          <a:noFill/>
        </p:spPr>
        <p:txBody>
          <a:bodyPr wrap="square" rtlCol="0">
            <a:spAutoFit/>
          </a:bodyPr>
          <a:lstStyle/>
          <a:p>
            <a:endParaRPr lang="en-GB" sz="400" b="1" dirty="0" smtClean="0"/>
          </a:p>
          <a:p>
            <a:endParaRPr lang="en-GB" sz="400" b="1" dirty="0" smtClean="0"/>
          </a:p>
          <a:p>
            <a:endParaRPr lang="en-GB" sz="400" b="1" dirty="0"/>
          </a:p>
          <a:p>
            <a:endParaRPr lang="en-GB" sz="400" b="1" dirty="0"/>
          </a:p>
          <a:p>
            <a:endParaRPr lang="en-GB" sz="400" b="1" dirty="0" smtClean="0"/>
          </a:p>
          <a:p>
            <a:r>
              <a:rPr lang="en-GB" sz="4000" b="1" dirty="0" smtClean="0"/>
              <a:t>Expect to Reduce Dispersion </a:t>
            </a:r>
            <a:r>
              <a:rPr lang="en-GB" sz="4000" b="1" dirty="0"/>
              <a:t>in </a:t>
            </a:r>
            <a:r>
              <a:rPr lang="en-GB" sz="4000" b="1" dirty="0" smtClean="0"/>
              <a:t>values:</a:t>
            </a:r>
          </a:p>
          <a:p>
            <a:endParaRPr lang="en-GB" sz="800" b="1" dirty="0" smtClean="0"/>
          </a:p>
          <a:p>
            <a:r>
              <a:rPr lang="en-GB" sz="3800" b="1" dirty="0" smtClean="0"/>
              <a:t>and ameliorate Systematic Bias from: </a:t>
            </a:r>
          </a:p>
          <a:p>
            <a:endParaRPr lang="en-GB" sz="800" b="1" dirty="0"/>
          </a:p>
          <a:p>
            <a:endParaRPr lang="en-GB" sz="800" b="1" dirty="0"/>
          </a:p>
          <a:p>
            <a:endParaRPr lang="en-GB" sz="800" b="1" dirty="0"/>
          </a:p>
          <a:p>
            <a:pPr marL="576000" indent="-285750">
              <a:buFont typeface="Arial" panose="020B0604020202020204" pitchFamily="34" charset="0"/>
              <a:buChar char="•"/>
            </a:pPr>
            <a:r>
              <a:rPr lang="en-GB" sz="3800" dirty="0" smtClean="0"/>
              <a:t>Other Regions (climate/soil/market)</a:t>
            </a:r>
          </a:p>
          <a:p>
            <a:pPr marL="576000" indent="-285750">
              <a:buFont typeface="Arial" panose="020B0604020202020204" pitchFamily="34" charset="0"/>
              <a:buChar char="•"/>
            </a:pPr>
            <a:r>
              <a:rPr lang="en-GB" sz="3800" dirty="0" smtClean="0"/>
              <a:t>Other Sizes (scales of operation)</a:t>
            </a:r>
          </a:p>
          <a:p>
            <a:pPr marL="576000" indent="-285750">
              <a:buFont typeface="Arial" panose="020B0604020202020204" pitchFamily="34" charset="0"/>
              <a:buChar char="•"/>
            </a:pPr>
            <a:r>
              <a:rPr lang="en-GB" sz="3800" dirty="0" smtClean="0"/>
              <a:t>Other Enterprises</a:t>
            </a:r>
          </a:p>
          <a:p>
            <a:endParaRPr lang="en-GB" sz="800" b="1" dirty="0"/>
          </a:p>
          <a:p>
            <a:endParaRPr lang="en-GB" sz="800" b="1" dirty="0"/>
          </a:p>
          <a:p>
            <a:endParaRPr lang="en-GB" sz="800" b="1" dirty="0"/>
          </a:p>
          <a:p>
            <a:pPr marL="290250"/>
            <a:r>
              <a:rPr lang="en-GB" sz="3800" dirty="0" smtClean="0"/>
              <a:t>  </a:t>
            </a:r>
            <a:r>
              <a:rPr lang="en-GB" sz="3200" i="1" dirty="0" smtClean="0"/>
              <a:t>(these manifest in Management Effects</a:t>
            </a:r>
            <a:r>
              <a:rPr lang="en-GB" sz="3200" i="1" dirty="0"/>
              <a:t>, </a:t>
            </a:r>
            <a:r>
              <a:rPr lang="en-GB" sz="3200" i="1" dirty="0" smtClean="0"/>
              <a:t>too)</a:t>
            </a:r>
          </a:p>
        </p:txBody>
      </p:sp>
      <p:sp>
        <p:nvSpPr>
          <p:cNvPr id="6" name="TextBox 5"/>
          <p:cNvSpPr txBox="1"/>
          <p:nvPr/>
        </p:nvSpPr>
        <p:spPr>
          <a:xfrm>
            <a:off x="3257550" y="6514805"/>
            <a:ext cx="3343275" cy="276999"/>
          </a:xfrm>
          <a:prstGeom prst="rect">
            <a:avLst/>
          </a:prstGeom>
          <a:noFill/>
        </p:spPr>
        <p:txBody>
          <a:bodyPr wrap="square" rtlCol="0">
            <a:spAutoFit/>
          </a:bodyPr>
          <a:lstStyle/>
          <a:p>
            <a:r>
              <a:rPr lang="en-GB" sz="1200" dirty="0" smtClean="0">
                <a:solidFill>
                  <a:schemeClr val="bg1"/>
                </a:solidFill>
              </a:rPr>
              <a:t>† www.BenchMarkMyFarm.co.uk</a:t>
            </a:r>
            <a:endParaRPr lang="en-GB" sz="1200" dirty="0">
              <a:solidFill>
                <a:schemeClr val="bg1"/>
              </a:solidFill>
            </a:endParaRP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t="4203" r="33800"/>
          <a:stretch/>
        </p:blipFill>
        <p:spPr>
          <a:xfrm>
            <a:off x="41866" y="15240"/>
            <a:ext cx="4123088" cy="1325880"/>
          </a:xfrm>
          <a:prstGeom prst="rect">
            <a:avLst/>
          </a:prstGeom>
        </p:spPr>
      </p:pic>
      <p:pic>
        <p:nvPicPr>
          <p:cNvPr id="9" name="Picture 1" descr="colour single line - Dept Land E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1966" y="143879"/>
            <a:ext cx="3534395" cy="1060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05949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58990"/>
          </a:xfrm>
          <a:prstGeom prst="rect">
            <a:avLst/>
          </a:prstGeom>
          <a:noFill/>
          <a:ln>
            <a:noFill/>
          </a:ln>
        </p:spPr>
      </p:pic>
      <p:sp>
        <p:nvSpPr>
          <p:cNvPr id="5" name="TextBox 4"/>
          <p:cNvSpPr txBox="1"/>
          <p:nvPr/>
        </p:nvSpPr>
        <p:spPr>
          <a:xfrm>
            <a:off x="428626" y="673678"/>
            <a:ext cx="8286750" cy="5047536"/>
          </a:xfrm>
          <a:prstGeom prst="rect">
            <a:avLst/>
          </a:prstGeom>
          <a:noFill/>
        </p:spPr>
        <p:txBody>
          <a:bodyPr wrap="square" rtlCol="0">
            <a:spAutoFit/>
          </a:bodyPr>
          <a:lstStyle/>
          <a:p>
            <a:endParaRPr lang="en-GB" sz="3600" b="1" dirty="0" smtClean="0"/>
          </a:p>
          <a:p>
            <a:endParaRPr lang="en-GB" sz="3800" b="1" dirty="0" smtClean="0"/>
          </a:p>
          <a:p>
            <a:r>
              <a:rPr lang="en-GB" sz="3800" b="1" dirty="0" smtClean="0"/>
              <a:t>..might be </a:t>
            </a:r>
            <a:r>
              <a:rPr lang="en-GB" sz="3800" b="1" dirty="0"/>
              <a:t>useful </a:t>
            </a:r>
            <a:r>
              <a:rPr lang="en-GB" sz="3800" b="1" dirty="0" smtClean="0"/>
              <a:t>in: </a:t>
            </a:r>
          </a:p>
          <a:p>
            <a:endParaRPr lang="en-GB" sz="2000" b="1" dirty="0"/>
          </a:p>
          <a:p>
            <a:pPr marL="576000" indent="-285750">
              <a:buFont typeface="Arial" panose="020B0604020202020204" pitchFamily="34" charset="0"/>
              <a:buChar char="•"/>
            </a:pPr>
            <a:r>
              <a:rPr lang="en-GB" sz="3800" dirty="0" smtClean="0"/>
              <a:t>Farm Business Survey (FBS)?</a:t>
            </a:r>
          </a:p>
          <a:p>
            <a:pPr marL="576000" indent="-285750">
              <a:buFont typeface="Arial" panose="020B0604020202020204" pitchFamily="34" charset="0"/>
              <a:buChar char="•"/>
            </a:pPr>
            <a:r>
              <a:rPr lang="en-GB" sz="3800" dirty="0" smtClean="0"/>
              <a:t>Externalities computation?</a:t>
            </a:r>
          </a:p>
          <a:p>
            <a:pPr marL="576000" indent="-285750">
              <a:buFont typeface="Arial" panose="020B0604020202020204" pitchFamily="34" charset="0"/>
              <a:buChar char="•"/>
            </a:pPr>
            <a:r>
              <a:rPr lang="en-GB" sz="3800" dirty="0" smtClean="0"/>
              <a:t>Industry performance? </a:t>
            </a:r>
            <a:r>
              <a:rPr lang="en-GB" sz="3800" dirty="0"/>
              <a:t> </a:t>
            </a:r>
            <a:endParaRPr lang="en-GB" sz="3800" dirty="0" smtClean="0"/>
          </a:p>
          <a:p>
            <a:pPr marL="576000" indent="-285750">
              <a:buFont typeface="Arial" panose="020B0604020202020204" pitchFamily="34" charset="0"/>
              <a:buChar char="•"/>
            </a:pPr>
            <a:r>
              <a:rPr lang="en-GB" sz="3800" dirty="0" smtClean="0"/>
              <a:t>Benchmarking </a:t>
            </a:r>
            <a:r>
              <a:rPr lang="en-GB" sz="3800" dirty="0"/>
              <a:t>more widely?  </a:t>
            </a:r>
            <a:endParaRPr lang="en-GB" sz="3800" dirty="0" smtClean="0"/>
          </a:p>
          <a:p>
            <a:pPr marL="576000" indent="-285750">
              <a:buFont typeface="Arial" panose="020B0604020202020204" pitchFamily="34" charset="0"/>
              <a:buChar char="•"/>
            </a:pPr>
            <a:r>
              <a:rPr lang="en-GB" sz="3800" dirty="0" smtClean="0"/>
              <a:t>Not </a:t>
            </a:r>
            <a:r>
              <a:rPr lang="en-GB" sz="3800" dirty="0"/>
              <a:t>done previously </a:t>
            </a:r>
            <a:r>
              <a:rPr lang="en-GB" sz="3800" dirty="0" smtClean="0"/>
              <a:t>(?)</a:t>
            </a:r>
            <a:endParaRPr lang="en-GB" sz="3800" i="1" dirty="0" smtClean="0"/>
          </a:p>
        </p:txBody>
      </p:sp>
      <p:sp>
        <p:nvSpPr>
          <p:cNvPr id="6" name="TextBox 5"/>
          <p:cNvSpPr txBox="1"/>
          <p:nvPr/>
        </p:nvSpPr>
        <p:spPr>
          <a:xfrm>
            <a:off x="3257550" y="6514805"/>
            <a:ext cx="3343275" cy="276999"/>
          </a:xfrm>
          <a:prstGeom prst="rect">
            <a:avLst/>
          </a:prstGeom>
          <a:noFill/>
        </p:spPr>
        <p:txBody>
          <a:bodyPr wrap="square" rtlCol="0">
            <a:spAutoFit/>
          </a:bodyPr>
          <a:lstStyle/>
          <a:p>
            <a:r>
              <a:rPr lang="en-GB" sz="1200" dirty="0" smtClean="0">
                <a:solidFill>
                  <a:schemeClr val="bg1"/>
                </a:solidFill>
              </a:rPr>
              <a:t>† www.BenchMarkMyFarm.co.uk</a:t>
            </a:r>
            <a:endParaRPr lang="en-GB" sz="1200" dirty="0">
              <a:solidFill>
                <a:schemeClr val="bg1"/>
              </a:solidFill>
            </a:endParaRP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t="4203" r="33800"/>
          <a:stretch/>
        </p:blipFill>
        <p:spPr>
          <a:xfrm>
            <a:off x="41866" y="15240"/>
            <a:ext cx="4123088" cy="1325880"/>
          </a:xfrm>
          <a:prstGeom prst="rect">
            <a:avLst/>
          </a:prstGeom>
        </p:spPr>
      </p:pic>
      <p:pic>
        <p:nvPicPr>
          <p:cNvPr id="9" name="Picture 1" descr="colour single line - Dept Land E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1966" y="143879"/>
            <a:ext cx="3534395" cy="1060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03617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pic>
        <p:nvPicPr>
          <p:cNvPr id="4" name="Picture 3"/>
          <p:cNvPicPr>
            <a:picLocks noChangeAspect="1"/>
          </p:cNvPicPr>
          <p:nvPr/>
        </p:nvPicPr>
        <p:blipFill>
          <a:blip r:embed="rId4"/>
          <a:stretch>
            <a:fillRect/>
          </a:stretch>
        </p:blipFill>
        <p:spPr>
          <a:xfrm>
            <a:off x="787847" y="770870"/>
            <a:ext cx="7579976" cy="5522844"/>
          </a:xfrm>
          <a:prstGeom prst="rect">
            <a:avLst/>
          </a:prstGeom>
        </p:spPr>
      </p:pic>
      <p:sp>
        <p:nvSpPr>
          <p:cNvPr id="5" name="TextBox 4"/>
          <p:cNvSpPr txBox="1"/>
          <p:nvPr/>
        </p:nvSpPr>
        <p:spPr>
          <a:xfrm>
            <a:off x="287072" y="205118"/>
            <a:ext cx="7476836" cy="523220"/>
          </a:xfrm>
          <a:prstGeom prst="rect">
            <a:avLst/>
          </a:prstGeom>
          <a:noFill/>
        </p:spPr>
        <p:txBody>
          <a:bodyPr wrap="square" rtlCol="0">
            <a:spAutoFit/>
          </a:bodyPr>
          <a:lstStyle/>
          <a:p>
            <a:r>
              <a:rPr lang="en-GB" sz="2800" b="1" dirty="0" smtClean="0"/>
              <a:t>Possibilities in Abatement: MAC curve    (theory!)</a:t>
            </a:r>
            <a:endParaRPr lang="en-GB" sz="2800" b="1" dirty="0"/>
          </a:p>
        </p:txBody>
      </p:sp>
      <p:sp>
        <p:nvSpPr>
          <p:cNvPr id="8" name="TextBox 7"/>
          <p:cNvSpPr txBox="1"/>
          <p:nvPr/>
        </p:nvSpPr>
        <p:spPr>
          <a:xfrm>
            <a:off x="76200" y="6476705"/>
            <a:ext cx="9439275" cy="276999"/>
          </a:xfrm>
          <a:prstGeom prst="rect">
            <a:avLst/>
          </a:prstGeom>
          <a:noFill/>
        </p:spPr>
        <p:txBody>
          <a:bodyPr wrap="square" rtlCol="0">
            <a:spAutoFit/>
          </a:bodyPr>
          <a:lstStyle/>
          <a:p>
            <a:r>
              <a:rPr lang="en-GB" sz="1200" dirty="0" smtClean="0">
                <a:solidFill>
                  <a:schemeClr val="bg1"/>
                </a:solidFill>
              </a:rPr>
              <a:t>Source: Barnes et al     www.academia.edu/download/43190742/Developing_carbon_budgets_for_UK_agricul20160229-26522-13s791y.pdf</a:t>
            </a:r>
            <a:endParaRPr lang="en-GB" sz="1200" dirty="0">
              <a:solidFill>
                <a:schemeClr val="bg1"/>
              </a:solidFill>
            </a:endParaRPr>
          </a:p>
        </p:txBody>
      </p:sp>
    </p:spTree>
    <p:extLst>
      <p:ext uri="{BB962C8B-B14F-4D97-AF65-F5344CB8AC3E}">
        <p14:creationId xmlns:p14="http://schemas.microsoft.com/office/powerpoint/2010/main" val="38700544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5" name="TextBox 4"/>
          <p:cNvSpPr txBox="1"/>
          <p:nvPr/>
        </p:nvSpPr>
        <p:spPr>
          <a:xfrm>
            <a:off x="903764" y="141320"/>
            <a:ext cx="7476836" cy="523220"/>
          </a:xfrm>
          <a:prstGeom prst="rect">
            <a:avLst/>
          </a:prstGeom>
          <a:noFill/>
        </p:spPr>
        <p:txBody>
          <a:bodyPr wrap="square" rtlCol="0">
            <a:spAutoFit/>
          </a:bodyPr>
          <a:lstStyle/>
          <a:p>
            <a:r>
              <a:rPr lang="en-GB" sz="2800" b="1" dirty="0" smtClean="0"/>
              <a:t>Stagnation of Productivity Gains</a:t>
            </a:r>
            <a:endParaRPr lang="en-GB" sz="2800" b="1" dirty="0"/>
          </a:p>
        </p:txBody>
      </p:sp>
      <p:sp>
        <p:nvSpPr>
          <p:cNvPr id="8" name="TextBox 7"/>
          <p:cNvSpPr txBox="1"/>
          <p:nvPr/>
        </p:nvSpPr>
        <p:spPr>
          <a:xfrm>
            <a:off x="44301" y="6476705"/>
            <a:ext cx="9439275" cy="276999"/>
          </a:xfrm>
          <a:prstGeom prst="rect">
            <a:avLst/>
          </a:prstGeom>
          <a:noFill/>
        </p:spPr>
        <p:txBody>
          <a:bodyPr wrap="square" rtlCol="0">
            <a:spAutoFit/>
          </a:bodyPr>
          <a:lstStyle/>
          <a:p>
            <a:r>
              <a:rPr lang="en-GB" sz="1200" dirty="0" smtClean="0">
                <a:solidFill>
                  <a:schemeClr val="bg1"/>
                </a:solidFill>
              </a:rPr>
              <a:t>Source: </a:t>
            </a:r>
            <a:r>
              <a:rPr lang="en-GB" sz="1200" dirty="0">
                <a:solidFill>
                  <a:schemeClr val="bg1"/>
                </a:solidFill>
              </a:rPr>
              <a:t>CCC </a:t>
            </a:r>
            <a:r>
              <a:rPr lang="en-GB" sz="1200" dirty="0" smtClean="0">
                <a:solidFill>
                  <a:schemeClr val="bg1"/>
                </a:solidFill>
              </a:rPr>
              <a:t>-  www.theccc.org.uk/wp-content/uploads/2018/11/Land-use-Reducing-emissions-and-preparing-for-climate-change-CCC-2018.pdf</a:t>
            </a:r>
            <a:endParaRPr lang="en-GB" sz="1200" dirty="0">
              <a:solidFill>
                <a:schemeClr val="bg1"/>
              </a:solidFill>
            </a:endParaRPr>
          </a:p>
        </p:txBody>
      </p:sp>
      <p:pic>
        <p:nvPicPr>
          <p:cNvPr id="6" name="Picture 5"/>
          <p:cNvPicPr>
            <a:picLocks noChangeAspect="1"/>
          </p:cNvPicPr>
          <p:nvPr/>
        </p:nvPicPr>
        <p:blipFill rotWithShape="1">
          <a:blip r:embed="rId4"/>
          <a:srcRect r="8154"/>
          <a:stretch/>
        </p:blipFill>
        <p:spPr>
          <a:xfrm>
            <a:off x="650363" y="760950"/>
            <a:ext cx="7717465" cy="5628612"/>
          </a:xfrm>
          <a:prstGeom prst="rect">
            <a:avLst/>
          </a:prstGeom>
        </p:spPr>
      </p:pic>
    </p:spTree>
    <p:extLst>
      <p:ext uri="{BB962C8B-B14F-4D97-AF65-F5344CB8AC3E}">
        <p14:creationId xmlns:p14="http://schemas.microsoft.com/office/powerpoint/2010/main" val="9179350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7" name="TextBox 6"/>
          <p:cNvSpPr txBox="1"/>
          <p:nvPr/>
        </p:nvSpPr>
        <p:spPr>
          <a:xfrm>
            <a:off x="76200" y="6476705"/>
            <a:ext cx="9439275" cy="276999"/>
          </a:xfrm>
          <a:prstGeom prst="rect">
            <a:avLst/>
          </a:prstGeom>
          <a:noFill/>
        </p:spPr>
        <p:txBody>
          <a:bodyPr wrap="square" rtlCol="0">
            <a:spAutoFit/>
          </a:bodyPr>
          <a:lstStyle/>
          <a:p>
            <a:r>
              <a:rPr lang="en-GB" sz="1200" dirty="0" smtClean="0">
                <a:solidFill>
                  <a:schemeClr val="bg1"/>
                </a:solidFill>
              </a:rPr>
              <a:t>Source: Barnes et al     www.academia.edu/download/43190742/Developing_carbon_budgets_for_UK_agricul20160229-26522-13s791y.pdf</a:t>
            </a:r>
            <a:endParaRPr lang="en-GB" sz="1200" dirty="0">
              <a:solidFill>
                <a:schemeClr val="bg1"/>
              </a:solidFill>
            </a:endParaRPr>
          </a:p>
        </p:txBody>
      </p:sp>
      <p:pic>
        <p:nvPicPr>
          <p:cNvPr id="4" name="Picture 3"/>
          <p:cNvPicPr>
            <a:picLocks noChangeAspect="1"/>
          </p:cNvPicPr>
          <p:nvPr/>
        </p:nvPicPr>
        <p:blipFill>
          <a:blip r:embed="rId4"/>
          <a:stretch>
            <a:fillRect/>
          </a:stretch>
        </p:blipFill>
        <p:spPr>
          <a:xfrm>
            <a:off x="1400175" y="60845"/>
            <a:ext cx="5638800" cy="6301718"/>
          </a:xfrm>
          <a:prstGeom prst="rect">
            <a:avLst/>
          </a:prstGeom>
        </p:spPr>
      </p:pic>
    </p:spTree>
    <p:extLst>
      <p:ext uri="{BB962C8B-B14F-4D97-AF65-F5344CB8AC3E}">
        <p14:creationId xmlns:p14="http://schemas.microsoft.com/office/powerpoint/2010/main" val="8377639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5" name="TextBox 4"/>
          <p:cNvSpPr txBox="1"/>
          <p:nvPr/>
        </p:nvSpPr>
        <p:spPr>
          <a:xfrm>
            <a:off x="447676" y="311063"/>
            <a:ext cx="8286750" cy="5709255"/>
          </a:xfrm>
          <a:prstGeom prst="rect">
            <a:avLst/>
          </a:prstGeom>
          <a:noFill/>
        </p:spPr>
        <p:txBody>
          <a:bodyPr wrap="square" rtlCol="0">
            <a:spAutoFit/>
          </a:bodyPr>
          <a:lstStyle/>
          <a:p>
            <a:pPr lvl="0">
              <a:spcBef>
                <a:spcPts val="1800"/>
              </a:spcBef>
            </a:pPr>
            <a:r>
              <a:rPr lang="en-GB" sz="3200" b="1" dirty="0" smtClean="0"/>
              <a:t>ALTERNATIVES</a:t>
            </a:r>
          </a:p>
          <a:p>
            <a:pPr marL="457200" lvl="0" indent="-457200">
              <a:spcBef>
                <a:spcPts val="1800"/>
              </a:spcBef>
              <a:buFont typeface="Arial" panose="020B0604020202020204" pitchFamily="34" charset="0"/>
              <a:buChar char="•"/>
            </a:pPr>
            <a:r>
              <a:rPr lang="en-GB" sz="3200" dirty="0" smtClean="0"/>
              <a:t>The </a:t>
            </a:r>
            <a:r>
              <a:rPr lang="en-GB" sz="3200" dirty="0"/>
              <a:t>highest consuming </a:t>
            </a:r>
            <a:r>
              <a:rPr lang="en-GB" sz="3200" b="1" dirty="0"/>
              <a:t>department</a:t>
            </a:r>
            <a:r>
              <a:rPr lang="en-GB" sz="3200" dirty="0"/>
              <a:t> </a:t>
            </a:r>
            <a:r>
              <a:rPr lang="en-GB" sz="3200" dirty="0" smtClean="0"/>
              <a:t>in </a:t>
            </a:r>
            <a:r>
              <a:rPr lang="en-GB" sz="3200" dirty="0"/>
              <a:t>the university </a:t>
            </a:r>
            <a:r>
              <a:rPr lang="en-GB" sz="3200" dirty="0" smtClean="0"/>
              <a:t>emitted </a:t>
            </a:r>
            <a:r>
              <a:rPr lang="en-GB" sz="3200" dirty="0"/>
              <a:t>CO2e at a rate of 10-times more than the lowest consuming </a:t>
            </a:r>
            <a:r>
              <a:rPr lang="en-GB" sz="3200" dirty="0" smtClean="0"/>
              <a:t>department </a:t>
            </a:r>
            <a:r>
              <a:rPr lang="en-GB" sz="3200" dirty="0"/>
              <a:t>in the </a:t>
            </a:r>
            <a:r>
              <a:rPr lang="en-GB" sz="3200" dirty="0" smtClean="0"/>
              <a:t>university.</a:t>
            </a:r>
          </a:p>
          <a:p>
            <a:pPr marL="457200" lvl="0" indent="-457200">
              <a:spcBef>
                <a:spcPts val="1800"/>
              </a:spcBef>
              <a:buFont typeface="Arial" panose="020B0604020202020204" pitchFamily="34" charset="0"/>
              <a:buChar char="•"/>
            </a:pPr>
            <a:r>
              <a:rPr lang="en-GB" sz="3200" dirty="0" smtClean="0"/>
              <a:t>The </a:t>
            </a:r>
            <a:r>
              <a:rPr lang="en-GB" sz="3200" dirty="0"/>
              <a:t>highest consuming 5% of homes in the UK consume 25% of the total amount of </a:t>
            </a:r>
            <a:r>
              <a:rPr lang="en-GB" sz="3200" b="1" dirty="0" smtClean="0"/>
              <a:t>heating</a:t>
            </a:r>
          </a:p>
          <a:p>
            <a:pPr marL="457200" lvl="0" indent="-457200">
              <a:spcBef>
                <a:spcPts val="1800"/>
              </a:spcBef>
              <a:buFont typeface="Arial" panose="020B0604020202020204" pitchFamily="34" charset="0"/>
              <a:buChar char="•"/>
            </a:pPr>
            <a:r>
              <a:rPr lang="en-GB" sz="3200" dirty="0" smtClean="0"/>
              <a:t>The </a:t>
            </a:r>
            <a:r>
              <a:rPr lang="en-GB" sz="3200" b="1" dirty="0" smtClean="0"/>
              <a:t>Local Plan</a:t>
            </a:r>
            <a:r>
              <a:rPr lang="en-GB" sz="3200" dirty="0" smtClean="0"/>
              <a:t> for Cambridgeshire in 2030/50 envisages that the average resident will commute 10 </a:t>
            </a:r>
            <a:r>
              <a:rPr lang="en-GB" sz="3200" b="1" dirty="0" smtClean="0"/>
              <a:t>miles</a:t>
            </a:r>
            <a:r>
              <a:rPr lang="en-GB" sz="3200" dirty="0" smtClean="0"/>
              <a:t> each way to work.</a:t>
            </a:r>
            <a:endParaRPr lang="en-GB" sz="3200" dirty="0"/>
          </a:p>
        </p:txBody>
      </p:sp>
      <p:pic>
        <p:nvPicPr>
          <p:cNvPr id="6" name="Picture 1" descr="colour single line - Dept Land E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38484" y="77607"/>
            <a:ext cx="1529628" cy="45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1860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5068836"/>
            <a:ext cx="9144000" cy="1832565"/>
          </a:xfrm>
          <a:prstGeom prst="rect">
            <a:avLst/>
          </a:prstGeom>
          <a:noFill/>
          <a:ln>
            <a:noFill/>
          </a:ln>
        </p:spPr>
      </p:pic>
      <p:sp>
        <p:nvSpPr>
          <p:cNvPr id="5" name="TextBox 4"/>
          <p:cNvSpPr txBox="1"/>
          <p:nvPr/>
        </p:nvSpPr>
        <p:spPr>
          <a:xfrm>
            <a:off x="447676" y="311064"/>
            <a:ext cx="8198613" cy="4524315"/>
          </a:xfrm>
          <a:prstGeom prst="rect">
            <a:avLst/>
          </a:prstGeom>
          <a:noFill/>
        </p:spPr>
        <p:txBody>
          <a:bodyPr wrap="square" rtlCol="0">
            <a:spAutoFit/>
          </a:bodyPr>
          <a:lstStyle/>
          <a:p>
            <a:r>
              <a:rPr lang="en-GB" sz="2400" b="1" dirty="0" smtClean="0"/>
              <a:t>MEAT</a:t>
            </a:r>
            <a:endParaRPr lang="en-GB" sz="2400" b="1" dirty="0"/>
          </a:p>
          <a:p>
            <a:endParaRPr lang="en-GB" sz="2400" dirty="0" smtClean="0"/>
          </a:p>
          <a:p>
            <a:pPr marL="342900" indent="-342900">
              <a:buFont typeface="Arial" panose="020B0604020202020204" pitchFamily="34" charset="0"/>
              <a:buChar char="•"/>
            </a:pPr>
            <a:r>
              <a:rPr lang="en-GB" sz="2400" dirty="0" smtClean="0"/>
              <a:t>UK </a:t>
            </a:r>
            <a:r>
              <a:rPr lang="en-GB" sz="2400" dirty="0"/>
              <a:t>supply of meat is </a:t>
            </a:r>
            <a:r>
              <a:rPr lang="en-GB" sz="2400" dirty="0" smtClean="0"/>
              <a:t>81kg/person/year*, </a:t>
            </a:r>
          </a:p>
          <a:p>
            <a:pPr marL="342900" indent="-342900">
              <a:buFont typeface="Arial" panose="020B0604020202020204" pitchFamily="34" charset="0"/>
              <a:buChar char="•"/>
            </a:pPr>
            <a:r>
              <a:rPr lang="en-GB" sz="2400" dirty="0" smtClean="0"/>
              <a:t>or half </a:t>
            </a:r>
            <a:r>
              <a:rPr lang="en-GB" sz="2400" dirty="0"/>
              <a:t>a pound per day </a:t>
            </a:r>
            <a:r>
              <a:rPr lang="en-GB" sz="2400" dirty="0" smtClean="0"/>
              <a:t>each </a:t>
            </a:r>
            <a:r>
              <a:rPr lang="en-GB" sz="2400" dirty="0"/>
              <a:t>(225 g/d</a:t>
            </a:r>
            <a:r>
              <a:rPr lang="en-GB" sz="2400" dirty="0" smtClean="0"/>
              <a:t>) (155 g/d bought), </a:t>
            </a:r>
          </a:p>
          <a:p>
            <a:pPr marL="342900" indent="-342900">
              <a:buFont typeface="Arial" panose="020B0604020202020204" pitchFamily="34" charset="0"/>
              <a:buChar char="•"/>
            </a:pPr>
            <a:r>
              <a:rPr lang="en-GB" sz="2400" dirty="0" smtClean="0"/>
              <a:t>or </a:t>
            </a:r>
            <a:r>
              <a:rPr lang="en-GB" sz="2400" dirty="0"/>
              <a:t>320% of the dietary </a:t>
            </a:r>
            <a:r>
              <a:rPr lang="en-GB" sz="2400" dirty="0" smtClean="0"/>
              <a:t>recommendation</a:t>
            </a:r>
          </a:p>
          <a:p>
            <a:pPr marL="342900" indent="-342900">
              <a:buFont typeface="Arial" panose="020B0604020202020204" pitchFamily="34" charset="0"/>
              <a:buChar char="•"/>
            </a:pPr>
            <a:r>
              <a:rPr lang="en-GB" sz="2400" dirty="0" smtClean="0"/>
              <a:t>with, 130g/d consumed by adults, - so waste is 42% (?)</a:t>
            </a:r>
          </a:p>
          <a:p>
            <a:pPr marL="342900" indent="-342900">
              <a:buFont typeface="Arial" panose="020B0604020202020204" pitchFamily="34" charset="0"/>
              <a:buChar char="•"/>
            </a:pPr>
            <a:r>
              <a:rPr lang="en-GB" sz="2400" dirty="0"/>
              <a:t>16 MTco2e emissions from </a:t>
            </a:r>
            <a:r>
              <a:rPr lang="en-GB" sz="2400" dirty="0" err="1" smtClean="0"/>
              <a:t>homegrown</a:t>
            </a:r>
            <a:r>
              <a:rPr lang="en-GB" sz="2400" dirty="0" smtClean="0"/>
              <a:t> </a:t>
            </a:r>
            <a:r>
              <a:rPr lang="en-GB" sz="2400" dirty="0"/>
              <a:t>Beef and Lamb</a:t>
            </a:r>
            <a:r>
              <a:rPr lang="en-GB" sz="2400" dirty="0" smtClean="0"/>
              <a:t>†</a:t>
            </a:r>
            <a:endParaRPr lang="en-GB" sz="2400" dirty="0"/>
          </a:p>
          <a:p>
            <a:pPr marL="342900" indent="-342900">
              <a:buFont typeface="Arial" panose="020B0604020202020204" pitchFamily="34" charset="0"/>
              <a:buChar char="•"/>
            </a:pPr>
            <a:r>
              <a:rPr lang="en-GB" sz="2400" dirty="0" smtClean="0"/>
              <a:t>avoid 40-80 MTco2e </a:t>
            </a:r>
            <a:r>
              <a:rPr lang="en-GB" sz="2400" dirty="0"/>
              <a:t>if all vegetarian (</a:t>
            </a:r>
            <a:r>
              <a:rPr lang="en-GB" sz="2400" dirty="0" err="1"/>
              <a:t>ie</a:t>
            </a:r>
            <a:r>
              <a:rPr lang="en-GB" sz="2400" dirty="0"/>
              <a:t> eat milk and cheese</a:t>
            </a:r>
            <a:r>
              <a:rPr lang="en-GB" sz="2400" dirty="0" smtClean="0"/>
              <a:t>)#</a:t>
            </a:r>
            <a:endParaRPr lang="en-GB" sz="2400" dirty="0"/>
          </a:p>
          <a:p>
            <a:pPr marL="342900" indent="-342900">
              <a:buFont typeface="Arial" panose="020B0604020202020204" pitchFamily="34" charset="0"/>
              <a:buChar char="•"/>
            </a:pPr>
            <a:r>
              <a:rPr lang="en-GB" sz="2400" dirty="0" smtClean="0"/>
              <a:t>avoid 6-7 MTco2e </a:t>
            </a:r>
            <a:r>
              <a:rPr lang="en-GB" sz="2400" dirty="0"/>
              <a:t>if </a:t>
            </a:r>
            <a:r>
              <a:rPr lang="en-GB" sz="2400" dirty="0" smtClean="0"/>
              <a:t>eat </a:t>
            </a:r>
            <a:r>
              <a:rPr lang="en-GB" sz="2400" dirty="0" err="1" smtClean="0"/>
              <a:t>recc</a:t>
            </a:r>
            <a:r>
              <a:rPr lang="en-GB" sz="2400" dirty="0" smtClean="0"/>
              <a:t>. meat (from home/current spp.)</a:t>
            </a:r>
          </a:p>
          <a:p>
            <a:pPr marL="342900" indent="-342900">
              <a:buFont typeface="Arial" panose="020B0604020202020204" pitchFamily="34" charset="0"/>
              <a:buChar char="•"/>
            </a:pPr>
            <a:r>
              <a:rPr lang="en-GB" sz="2400" dirty="0" smtClean="0"/>
              <a:t>and </a:t>
            </a:r>
            <a:r>
              <a:rPr lang="en-GB" sz="2400" dirty="0"/>
              <a:t>what could be achieved </a:t>
            </a:r>
            <a:r>
              <a:rPr lang="en-GB" sz="2400" dirty="0" smtClean="0"/>
              <a:t>with: </a:t>
            </a:r>
            <a:r>
              <a:rPr lang="en-GB" sz="2400" dirty="0" err="1" smtClean="0"/>
              <a:t>i</a:t>
            </a:r>
            <a:r>
              <a:rPr lang="en-GB" sz="2400" dirty="0" smtClean="0"/>
              <a:t>) less </a:t>
            </a:r>
            <a:r>
              <a:rPr lang="en-GB" sz="2400" dirty="0"/>
              <a:t>high </a:t>
            </a:r>
            <a:r>
              <a:rPr lang="en-GB" sz="2400" dirty="0" smtClean="0"/>
              <a:t>intensity meat;  ii) meat-free-Mondays/</a:t>
            </a:r>
            <a:r>
              <a:rPr lang="en-GB" sz="2400" dirty="0" err="1" smtClean="0"/>
              <a:t>etc</a:t>
            </a:r>
            <a:r>
              <a:rPr lang="en-GB" sz="2400" dirty="0" smtClean="0"/>
              <a:t> and; iii) beans: we could cut emissions to 1/10th?</a:t>
            </a:r>
          </a:p>
        </p:txBody>
      </p:sp>
      <p:pic>
        <p:nvPicPr>
          <p:cNvPr id="6" name="Picture 1" descr="colour single line - Dept Land E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38484" y="77607"/>
            <a:ext cx="1529628" cy="45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98652" y="5161424"/>
            <a:ext cx="8079129" cy="1569660"/>
          </a:xfrm>
          <a:prstGeom prst="rect">
            <a:avLst/>
          </a:prstGeom>
          <a:noFill/>
        </p:spPr>
        <p:txBody>
          <a:bodyPr wrap="square" rtlCol="0">
            <a:spAutoFit/>
          </a:bodyPr>
          <a:lstStyle/>
          <a:p>
            <a:r>
              <a:rPr lang="en-GB" sz="2400" dirty="0" smtClean="0">
                <a:solidFill>
                  <a:schemeClr val="bg1"/>
                </a:solidFill>
              </a:rPr>
              <a:t>Sources:</a:t>
            </a:r>
          </a:p>
          <a:p>
            <a:r>
              <a:rPr lang="en-GB" sz="2400" dirty="0" smtClean="0">
                <a:solidFill>
                  <a:schemeClr val="bg1"/>
                </a:solidFill>
              </a:rPr>
              <a:t>  * </a:t>
            </a:r>
            <a:r>
              <a:rPr lang="en-GB" sz="2400" dirty="0">
                <a:solidFill>
                  <a:schemeClr val="bg1"/>
                </a:solidFill>
              </a:rPr>
              <a:t>fao.org/</a:t>
            </a:r>
            <a:r>
              <a:rPr lang="en-GB" sz="2400" dirty="0" err="1">
                <a:solidFill>
                  <a:schemeClr val="bg1"/>
                </a:solidFill>
              </a:rPr>
              <a:t>faostat</a:t>
            </a:r>
            <a:r>
              <a:rPr lang="en-GB" sz="2400" dirty="0">
                <a:solidFill>
                  <a:schemeClr val="bg1"/>
                </a:solidFill>
              </a:rPr>
              <a:t>/</a:t>
            </a:r>
            <a:r>
              <a:rPr lang="en-GB" sz="2400" dirty="0" err="1">
                <a:solidFill>
                  <a:schemeClr val="bg1"/>
                </a:solidFill>
              </a:rPr>
              <a:t>en</a:t>
            </a:r>
            <a:r>
              <a:rPr lang="en-GB" sz="2400" dirty="0">
                <a:solidFill>
                  <a:schemeClr val="bg1"/>
                </a:solidFill>
              </a:rPr>
              <a:t>/#data/CL</a:t>
            </a:r>
          </a:p>
          <a:p>
            <a:r>
              <a:rPr lang="en-GB" sz="2400" dirty="0" smtClean="0">
                <a:solidFill>
                  <a:schemeClr val="bg1"/>
                </a:solidFill>
              </a:rPr>
              <a:t>  † </a:t>
            </a:r>
            <a:r>
              <a:rPr lang="en-GB" sz="2400" dirty="0">
                <a:solidFill>
                  <a:schemeClr val="bg1"/>
                </a:solidFill>
              </a:rPr>
              <a:t>fao.org/</a:t>
            </a:r>
            <a:r>
              <a:rPr lang="en-GB" sz="2400" dirty="0" err="1">
                <a:solidFill>
                  <a:schemeClr val="bg1"/>
                </a:solidFill>
              </a:rPr>
              <a:t>faostat</a:t>
            </a:r>
            <a:r>
              <a:rPr lang="en-GB" sz="2400" dirty="0">
                <a:solidFill>
                  <a:schemeClr val="bg1"/>
                </a:solidFill>
              </a:rPr>
              <a:t>/</a:t>
            </a:r>
            <a:r>
              <a:rPr lang="en-GB" sz="2400" dirty="0" err="1">
                <a:solidFill>
                  <a:schemeClr val="bg1"/>
                </a:solidFill>
              </a:rPr>
              <a:t>en</a:t>
            </a:r>
            <a:r>
              <a:rPr lang="en-GB" sz="2400" dirty="0">
                <a:solidFill>
                  <a:schemeClr val="bg1"/>
                </a:solidFill>
              </a:rPr>
              <a:t>/#data/</a:t>
            </a:r>
            <a:r>
              <a:rPr lang="en-GB" sz="2400" dirty="0" err="1">
                <a:solidFill>
                  <a:schemeClr val="bg1"/>
                </a:solidFill>
              </a:rPr>
              <a:t>EI</a:t>
            </a:r>
            <a:r>
              <a:rPr lang="en-GB" sz="2400" dirty="0">
                <a:solidFill>
                  <a:schemeClr val="bg1"/>
                </a:solidFill>
              </a:rPr>
              <a:t>/visualize</a:t>
            </a:r>
          </a:p>
          <a:p>
            <a:r>
              <a:rPr lang="en-GB" sz="2400" dirty="0" smtClean="0">
                <a:solidFill>
                  <a:schemeClr val="bg1"/>
                </a:solidFill>
              </a:rPr>
              <a:t>  # </a:t>
            </a:r>
            <a:r>
              <a:rPr lang="en-GB" sz="2400" dirty="0">
                <a:solidFill>
                  <a:schemeClr val="bg1"/>
                </a:solidFill>
              </a:rPr>
              <a:t>Scarborough </a:t>
            </a:r>
            <a:r>
              <a:rPr lang="en-GB" sz="2400" i="1" dirty="0">
                <a:solidFill>
                  <a:schemeClr val="bg1"/>
                </a:solidFill>
              </a:rPr>
              <a:t>et al </a:t>
            </a:r>
            <a:r>
              <a:rPr lang="en-GB" sz="2400" dirty="0" smtClean="0">
                <a:solidFill>
                  <a:schemeClr val="bg1"/>
                </a:solidFill>
              </a:rPr>
              <a:t>doi.org/10.1007/s10584-014-1169-1</a:t>
            </a:r>
            <a:endParaRPr lang="en-GB" sz="2400" dirty="0">
              <a:solidFill>
                <a:schemeClr val="bg1"/>
              </a:solidFill>
            </a:endParaRPr>
          </a:p>
        </p:txBody>
      </p:sp>
    </p:spTree>
    <p:extLst>
      <p:ext uri="{BB962C8B-B14F-4D97-AF65-F5344CB8AC3E}">
        <p14:creationId xmlns:p14="http://schemas.microsoft.com/office/powerpoint/2010/main" val="12012617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616148" cy="578850"/>
          </a:xfrm>
          <a:prstGeom prst="rect">
            <a:avLst/>
          </a:prstGeom>
        </p:spPr>
      </p:pic>
      <p:sp>
        <p:nvSpPr>
          <p:cNvPr id="2" name="TextBox 1"/>
          <p:cNvSpPr txBox="1"/>
          <p:nvPr/>
        </p:nvSpPr>
        <p:spPr>
          <a:xfrm>
            <a:off x="618565" y="1457561"/>
            <a:ext cx="8086165" cy="5232202"/>
          </a:xfrm>
          <a:prstGeom prst="rect">
            <a:avLst/>
          </a:prstGeom>
          <a:noFill/>
        </p:spPr>
        <p:txBody>
          <a:bodyPr wrap="square" rtlCol="0">
            <a:spAutoFit/>
          </a:bodyPr>
          <a:lstStyle/>
          <a:p>
            <a:r>
              <a:rPr lang="en-GB" sz="3200" b="1" dirty="0" smtClean="0"/>
              <a:t>Mark Reader - Cambridge - </a:t>
            </a:r>
            <a:r>
              <a:rPr lang="en-GB" sz="3200" b="1" dirty="0" smtClean="0">
                <a:solidFill>
                  <a:srgbClr val="0070C0"/>
                </a:solidFill>
              </a:rPr>
              <a:t>mar58@cam.ac.uk </a:t>
            </a:r>
          </a:p>
          <a:p>
            <a:endParaRPr lang="en-GB" sz="2800" dirty="0" smtClean="0"/>
          </a:p>
          <a:p>
            <a:r>
              <a:rPr lang="en-GB" sz="2800" dirty="0" smtClean="0"/>
              <a:t>with special thanks to:</a:t>
            </a:r>
          </a:p>
          <a:p>
            <a:endParaRPr lang="en-GB" sz="2800" dirty="0" smtClean="0"/>
          </a:p>
          <a:p>
            <a:pPr marL="285750" indent="-285750">
              <a:buFont typeface="Arial" panose="020B0604020202020204" pitchFamily="34" charset="0"/>
              <a:buChar char="•"/>
            </a:pPr>
            <a:r>
              <a:rPr lang="en-GB" sz="2800" dirty="0"/>
              <a:t>Ian Hodge </a:t>
            </a:r>
            <a:r>
              <a:rPr lang="en-GB" sz="2800" dirty="0" smtClean="0"/>
              <a:t>/ Alan Renwick - </a:t>
            </a:r>
            <a:r>
              <a:rPr lang="en-GB" sz="2800" dirty="0"/>
              <a:t>Cambridge</a:t>
            </a:r>
          </a:p>
          <a:p>
            <a:pPr marL="285750" indent="-285750">
              <a:buFont typeface="Arial" panose="020B0604020202020204" pitchFamily="34" charset="0"/>
              <a:buChar char="•"/>
            </a:pPr>
            <a:r>
              <a:rPr lang="en-GB" sz="2800" dirty="0" smtClean="0"/>
              <a:t>Ben Lang - </a:t>
            </a:r>
            <a:r>
              <a:rPr lang="en-GB" sz="2800" dirty="0" err="1" smtClean="0"/>
              <a:t>RBR</a:t>
            </a:r>
            <a:r>
              <a:rPr lang="en-GB" sz="2800" dirty="0" smtClean="0"/>
              <a:t>/FBS - Cambridge</a:t>
            </a:r>
          </a:p>
          <a:p>
            <a:pPr marL="285750" indent="-285750">
              <a:buFont typeface="Arial" panose="020B0604020202020204" pitchFamily="34" charset="0"/>
              <a:buChar char="•"/>
            </a:pPr>
            <a:r>
              <a:rPr lang="en-GB" sz="2800" dirty="0" smtClean="0"/>
              <a:t>P Wilson &amp; S </a:t>
            </a:r>
            <a:r>
              <a:rPr lang="en-GB" sz="2800" dirty="0" err="1" smtClean="0"/>
              <a:t>Ramsden</a:t>
            </a:r>
            <a:r>
              <a:rPr lang="en-GB" sz="2800" dirty="0" smtClean="0"/>
              <a:t> - </a:t>
            </a:r>
            <a:r>
              <a:rPr lang="en-GB" sz="2800" dirty="0" err="1" smtClean="0"/>
              <a:t>RBR</a:t>
            </a:r>
            <a:r>
              <a:rPr lang="en-GB" sz="2800" dirty="0" smtClean="0"/>
              <a:t>/FBS - Nottingham</a:t>
            </a:r>
          </a:p>
          <a:p>
            <a:endParaRPr lang="en-GB" sz="2800" dirty="0" smtClean="0"/>
          </a:p>
          <a:p>
            <a:pPr algn="ctr"/>
            <a:r>
              <a:rPr lang="en-GB" sz="2800" dirty="0" smtClean="0"/>
              <a:t>and many in </a:t>
            </a:r>
            <a:r>
              <a:rPr lang="en-GB" sz="2800" dirty="0" err="1" smtClean="0"/>
              <a:t>AgriTech</a:t>
            </a:r>
            <a:r>
              <a:rPr lang="en-GB" sz="2800" dirty="0" smtClean="0"/>
              <a:t>-East, the Big Data SRI, </a:t>
            </a:r>
            <a:r>
              <a:rPr lang="en-GB" sz="2800" dirty="0" err="1" smtClean="0"/>
              <a:t>StatsLab</a:t>
            </a:r>
            <a:r>
              <a:rPr lang="en-GB" sz="2800" dirty="0" smtClean="0"/>
              <a:t>, </a:t>
            </a:r>
            <a:r>
              <a:rPr lang="en-GB" sz="2800" dirty="0" err="1" smtClean="0"/>
              <a:t>CamTrustTech</a:t>
            </a:r>
            <a:r>
              <a:rPr lang="en-GB" sz="2800" dirty="0" smtClean="0"/>
              <a:t>, </a:t>
            </a:r>
            <a:r>
              <a:rPr lang="en-GB" sz="2800" dirty="0" err="1" smtClean="0"/>
              <a:t>RBR</a:t>
            </a:r>
            <a:r>
              <a:rPr lang="en-GB" sz="2800" dirty="0" smtClean="0"/>
              <a:t>, FBS, &amp; the DEFRA SIP project</a:t>
            </a:r>
          </a:p>
          <a:p>
            <a:pPr algn="ctr">
              <a:spcBef>
                <a:spcPts val="1200"/>
              </a:spcBef>
            </a:pPr>
            <a:r>
              <a:rPr lang="en-GB" sz="2000" dirty="0" smtClean="0">
                <a:solidFill>
                  <a:srgbClr val="0070C0"/>
                </a:solidFill>
              </a:rPr>
              <a:t>www.FarmBusinessSurvey.co.uk</a:t>
            </a:r>
            <a:r>
              <a:rPr lang="en-GB" sz="2000" dirty="0">
                <a:solidFill>
                  <a:srgbClr val="0070C0"/>
                </a:solidFill>
              </a:rPr>
              <a:t/>
            </a:r>
            <a:br>
              <a:rPr lang="en-GB" sz="2000" dirty="0">
                <a:solidFill>
                  <a:srgbClr val="0070C0"/>
                </a:solidFill>
              </a:rPr>
            </a:br>
            <a:r>
              <a:rPr lang="en-GB" sz="2000" dirty="0" smtClean="0">
                <a:solidFill>
                  <a:srgbClr val="0070C0"/>
                </a:solidFill>
              </a:rPr>
              <a:t>www.BenchmarkMyFarm.co.uk</a:t>
            </a:r>
            <a:endParaRPr lang="en-GB" sz="2000" dirty="0">
              <a:solidFill>
                <a:srgbClr val="0070C0"/>
              </a:solidFill>
            </a:endParaRPr>
          </a:p>
        </p:txBody>
      </p:sp>
      <p:sp>
        <p:nvSpPr>
          <p:cNvPr id="3" name="TextBox 2"/>
          <p:cNvSpPr txBox="1"/>
          <p:nvPr/>
        </p:nvSpPr>
        <p:spPr>
          <a:xfrm>
            <a:off x="2889452" y="307000"/>
            <a:ext cx="3343835" cy="769441"/>
          </a:xfrm>
          <a:prstGeom prst="rect">
            <a:avLst/>
          </a:prstGeom>
          <a:noFill/>
        </p:spPr>
        <p:txBody>
          <a:bodyPr wrap="square" rtlCol="0">
            <a:spAutoFit/>
          </a:bodyPr>
          <a:lstStyle/>
          <a:p>
            <a:r>
              <a:rPr lang="en-GB" sz="4400" b="1" dirty="0" smtClean="0"/>
              <a:t>THANK YOU!</a:t>
            </a:r>
            <a:endParaRPr lang="en-GB" sz="4400" b="1" dirty="0"/>
          </a:p>
        </p:txBody>
      </p:sp>
      <p:pic>
        <p:nvPicPr>
          <p:cNvPr id="6" name="Picture 1" descr="colour single line - Dept Land E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7855" y="77607"/>
            <a:ext cx="1529628" cy="45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30027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5" name="TextBox 4"/>
          <p:cNvSpPr txBox="1"/>
          <p:nvPr/>
        </p:nvSpPr>
        <p:spPr>
          <a:xfrm>
            <a:off x="212651" y="45623"/>
            <a:ext cx="8814391" cy="954107"/>
          </a:xfrm>
          <a:prstGeom prst="rect">
            <a:avLst/>
          </a:prstGeom>
          <a:noFill/>
        </p:spPr>
        <p:txBody>
          <a:bodyPr wrap="square" rtlCol="0">
            <a:spAutoFit/>
          </a:bodyPr>
          <a:lstStyle/>
          <a:p>
            <a:pPr algn="ctr"/>
            <a:r>
              <a:rPr lang="en-GB" sz="2800" b="1" dirty="0"/>
              <a:t> Value of output for every £100 spent on inputs </a:t>
            </a:r>
            <a:r>
              <a:rPr lang="en-GB" sz="2800" b="1" dirty="0" smtClean="0"/>
              <a:t>by </a:t>
            </a:r>
            <a:r>
              <a:rPr lang="en-GB" sz="2800" b="1" dirty="0"/>
              <a:t>profitability </a:t>
            </a:r>
            <a:r>
              <a:rPr lang="en-GB" sz="2800" b="1" dirty="0" smtClean="0"/>
              <a:t>group excluding Direct Payments</a:t>
            </a:r>
            <a:endParaRPr lang="en-GB" sz="2800" b="1" dirty="0"/>
          </a:p>
        </p:txBody>
      </p:sp>
      <p:sp>
        <p:nvSpPr>
          <p:cNvPr id="8" name="TextBox 7"/>
          <p:cNvSpPr txBox="1"/>
          <p:nvPr/>
        </p:nvSpPr>
        <p:spPr>
          <a:xfrm>
            <a:off x="3117118" y="6519237"/>
            <a:ext cx="4293775" cy="276999"/>
          </a:xfrm>
          <a:prstGeom prst="rect">
            <a:avLst/>
          </a:prstGeom>
          <a:noFill/>
        </p:spPr>
        <p:txBody>
          <a:bodyPr wrap="square" rtlCol="0">
            <a:spAutoFit/>
          </a:bodyPr>
          <a:lstStyle/>
          <a:p>
            <a:r>
              <a:rPr lang="en-GB" sz="1200" dirty="0" smtClean="0">
                <a:solidFill>
                  <a:schemeClr val="bg1"/>
                </a:solidFill>
              </a:rPr>
              <a:t>Source: DEFRA:   agri-bill-evidence-paper.pdf</a:t>
            </a:r>
            <a:endParaRPr lang="en-GB" sz="1200" dirty="0">
              <a:solidFill>
                <a:schemeClr val="bg1"/>
              </a:solidFill>
            </a:endParaRPr>
          </a:p>
        </p:txBody>
      </p:sp>
      <p:pic>
        <p:nvPicPr>
          <p:cNvPr id="2" name="Picture 1"/>
          <p:cNvPicPr>
            <a:picLocks noChangeAspect="1"/>
          </p:cNvPicPr>
          <p:nvPr/>
        </p:nvPicPr>
        <p:blipFill>
          <a:blip r:embed="rId4"/>
          <a:stretch>
            <a:fillRect/>
          </a:stretch>
        </p:blipFill>
        <p:spPr>
          <a:xfrm>
            <a:off x="-9525" y="933683"/>
            <a:ext cx="9163050" cy="5543550"/>
          </a:xfrm>
          <a:prstGeom prst="rect">
            <a:avLst/>
          </a:prstGeom>
        </p:spPr>
      </p:pic>
    </p:spTree>
    <p:extLst>
      <p:ext uri="{BB962C8B-B14F-4D97-AF65-F5344CB8AC3E}">
        <p14:creationId xmlns:p14="http://schemas.microsoft.com/office/powerpoint/2010/main" val="40449762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5" name="TextBox 4"/>
          <p:cNvSpPr txBox="1"/>
          <p:nvPr/>
        </p:nvSpPr>
        <p:spPr>
          <a:xfrm>
            <a:off x="212651" y="45623"/>
            <a:ext cx="8814391" cy="523220"/>
          </a:xfrm>
          <a:prstGeom prst="rect">
            <a:avLst/>
          </a:prstGeom>
          <a:noFill/>
        </p:spPr>
        <p:txBody>
          <a:bodyPr wrap="square" rtlCol="0">
            <a:spAutoFit/>
          </a:bodyPr>
          <a:lstStyle/>
          <a:p>
            <a:r>
              <a:rPr lang="en-GB" sz="2800" b="1" dirty="0"/>
              <a:t> </a:t>
            </a:r>
            <a:r>
              <a:rPr lang="en-GB" sz="2800" b="1" dirty="0" smtClean="0"/>
              <a:t>Large range in cost efficiency levels</a:t>
            </a:r>
            <a:endParaRPr lang="en-GB" sz="2800" b="1" dirty="0"/>
          </a:p>
        </p:txBody>
      </p:sp>
      <p:sp>
        <p:nvSpPr>
          <p:cNvPr id="8" name="TextBox 7"/>
          <p:cNvSpPr txBox="1"/>
          <p:nvPr/>
        </p:nvSpPr>
        <p:spPr>
          <a:xfrm>
            <a:off x="3117118" y="6519237"/>
            <a:ext cx="4293775" cy="276999"/>
          </a:xfrm>
          <a:prstGeom prst="rect">
            <a:avLst/>
          </a:prstGeom>
          <a:noFill/>
        </p:spPr>
        <p:txBody>
          <a:bodyPr wrap="square" rtlCol="0">
            <a:spAutoFit/>
          </a:bodyPr>
          <a:lstStyle/>
          <a:p>
            <a:r>
              <a:rPr lang="en-GB" sz="1200" dirty="0" smtClean="0">
                <a:solidFill>
                  <a:schemeClr val="bg1"/>
                </a:solidFill>
              </a:rPr>
              <a:t>Source: FBS2016 (own analysis)</a:t>
            </a:r>
            <a:endParaRPr lang="en-GB" sz="1200" dirty="0">
              <a:solidFill>
                <a:schemeClr val="bg1"/>
              </a:solidFill>
            </a:endParaRPr>
          </a:p>
        </p:txBody>
      </p:sp>
      <p:sp>
        <p:nvSpPr>
          <p:cNvPr id="9" name="TextBox 8"/>
          <p:cNvSpPr txBox="1"/>
          <p:nvPr/>
        </p:nvSpPr>
        <p:spPr>
          <a:xfrm>
            <a:off x="136451" y="2240280"/>
            <a:ext cx="1920949" cy="1569660"/>
          </a:xfrm>
          <a:prstGeom prst="rect">
            <a:avLst/>
          </a:prstGeom>
          <a:noFill/>
        </p:spPr>
        <p:txBody>
          <a:bodyPr wrap="square" rtlCol="0">
            <a:spAutoFit/>
          </a:bodyPr>
          <a:lstStyle/>
          <a:p>
            <a:r>
              <a:rPr lang="en-GB" sz="2400" b="1" dirty="0" smtClean="0"/>
              <a:t>Share of Conventional Wheat Growers</a:t>
            </a:r>
            <a:endParaRPr lang="en-GB" sz="2400" b="1" dirty="0"/>
          </a:p>
        </p:txBody>
      </p:sp>
      <p:pic>
        <p:nvPicPr>
          <p:cNvPr id="10" name="Picture 9"/>
          <p:cNvPicPr>
            <a:picLocks noChangeAspect="1"/>
          </p:cNvPicPr>
          <p:nvPr/>
        </p:nvPicPr>
        <p:blipFill rotWithShape="1">
          <a:blip r:embed="rId4"/>
          <a:srcRect l="3774"/>
          <a:stretch/>
        </p:blipFill>
        <p:spPr>
          <a:xfrm>
            <a:off x="2011680" y="558135"/>
            <a:ext cx="6995160" cy="5740230"/>
          </a:xfrm>
          <a:prstGeom prst="rect">
            <a:avLst/>
          </a:prstGeom>
        </p:spPr>
      </p:pic>
      <p:pic>
        <p:nvPicPr>
          <p:cNvPr id="11" name="Picture 1" descr="colour single line - Dept Land E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38484" y="77607"/>
            <a:ext cx="1529628" cy="45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68749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5" name="TextBox 4"/>
          <p:cNvSpPr txBox="1"/>
          <p:nvPr/>
        </p:nvSpPr>
        <p:spPr>
          <a:xfrm>
            <a:off x="212651" y="45623"/>
            <a:ext cx="8814391" cy="954107"/>
          </a:xfrm>
          <a:prstGeom prst="rect">
            <a:avLst/>
          </a:prstGeom>
          <a:noFill/>
        </p:spPr>
        <p:txBody>
          <a:bodyPr wrap="square" rtlCol="0">
            <a:spAutoFit/>
          </a:bodyPr>
          <a:lstStyle/>
          <a:p>
            <a:pPr algn="ctr"/>
            <a:r>
              <a:rPr lang="en-GB" sz="2800" b="1" dirty="0" smtClean="0"/>
              <a:t>Frequency of yields in </a:t>
            </a:r>
            <a:r>
              <a:rPr lang="en-GB" sz="2800" b="1" dirty="0"/>
              <a:t>"all </a:t>
            </a:r>
            <a:r>
              <a:rPr lang="en-GB" sz="2800" b="1" dirty="0" smtClean="0"/>
              <a:t>England wheat </a:t>
            </a:r>
            <a:r>
              <a:rPr lang="en-GB" sz="2800" b="1" dirty="0"/>
              <a:t>/ </a:t>
            </a:r>
            <a:r>
              <a:rPr lang="en-GB" sz="2800" b="1" dirty="0" smtClean="0"/>
              <a:t>non-organic</a:t>
            </a:r>
            <a:r>
              <a:rPr lang="en-GB" sz="2800" b="1" dirty="0"/>
              <a:t>" </a:t>
            </a:r>
            <a:r>
              <a:rPr lang="en-GB" sz="2800" b="1" dirty="0" smtClean="0"/>
              <a:t/>
            </a:r>
            <a:br>
              <a:rPr lang="en-GB" sz="2800" b="1" dirty="0" smtClean="0"/>
            </a:br>
            <a:r>
              <a:rPr lang="en-GB" sz="2800" b="1" dirty="0" smtClean="0"/>
              <a:t>(tonnes </a:t>
            </a:r>
            <a:r>
              <a:rPr lang="en-GB" sz="2800" b="1" dirty="0"/>
              <a:t>per </a:t>
            </a:r>
            <a:r>
              <a:rPr lang="en-GB" sz="2800" b="1" dirty="0" smtClean="0"/>
              <a:t>hectare)</a:t>
            </a:r>
            <a:endParaRPr lang="en-GB" sz="2800" b="1" dirty="0"/>
          </a:p>
        </p:txBody>
      </p:sp>
      <p:sp>
        <p:nvSpPr>
          <p:cNvPr id="8" name="TextBox 7"/>
          <p:cNvSpPr txBox="1"/>
          <p:nvPr/>
        </p:nvSpPr>
        <p:spPr>
          <a:xfrm>
            <a:off x="3117118" y="6519237"/>
            <a:ext cx="4293775" cy="276999"/>
          </a:xfrm>
          <a:prstGeom prst="rect">
            <a:avLst/>
          </a:prstGeom>
          <a:noFill/>
        </p:spPr>
        <p:txBody>
          <a:bodyPr wrap="square" rtlCol="0">
            <a:spAutoFit/>
          </a:bodyPr>
          <a:lstStyle/>
          <a:p>
            <a:r>
              <a:rPr lang="en-GB" sz="1200" dirty="0" smtClean="0">
                <a:solidFill>
                  <a:schemeClr val="bg1"/>
                </a:solidFill>
              </a:rPr>
              <a:t>Source: FBS2015 (own analysis)</a:t>
            </a:r>
            <a:endParaRPr lang="en-GB" sz="1200" dirty="0">
              <a:solidFill>
                <a:schemeClr val="bg1"/>
              </a:solidFill>
            </a:endParaRPr>
          </a:p>
        </p:txBody>
      </p:sp>
      <p:pic>
        <p:nvPicPr>
          <p:cNvPr id="6" name="Picture 5"/>
          <p:cNvPicPr>
            <a:picLocks noChangeAspect="1"/>
          </p:cNvPicPr>
          <p:nvPr/>
        </p:nvPicPr>
        <p:blipFill rotWithShape="1">
          <a:blip r:embed="rId4"/>
          <a:srcRect l="6337" r="4960"/>
          <a:stretch/>
        </p:blipFill>
        <p:spPr>
          <a:xfrm>
            <a:off x="1190847" y="1115918"/>
            <a:ext cx="6847367" cy="5146983"/>
          </a:xfrm>
          <a:prstGeom prst="rect">
            <a:avLst/>
          </a:prstGeom>
        </p:spPr>
      </p:pic>
      <p:sp>
        <p:nvSpPr>
          <p:cNvPr id="7" name="TextBox 6"/>
          <p:cNvSpPr txBox="1"/>
          <p:nvPr/>
        </p:nvSpPr>
        <p:spPr>
          <a:xfrm>
            <a:off x="182171" y="1173480"/>
            <a:ext cx="2713429" cy="2062103"/>
          </a:xfrm>
          <a:prstGeom prst="rect">
            <a:avLst/>
          </a:prstGeom>
          <a:noFill/>
        </p:spPr>
        <p:txBody>
          <a:bodyPr wrap="square" rtlCol="0">
            <a:spAutoFit/>
          </a:bodyPr>
          <a:lstStyle/>
          <a:p>
            <a:r>
              <a:rPr lang="en-GB" sz="3200" b="1" dirty="0" smtClean="0"/>
              <a:t>Share of Conventional Wheat Growers</a:t>
            </a:r>
            <a:endParaRPr lang="en-GB" sz="3200" b="1" dirty="0"/>
          </a:p>
        </p:txBody>
      </p:sp>
      <p:sp>
        <p:nvSpPr>
          <p:cNvPr id="9" name="TextBox 8"/>
          <p:cNvSpPr txBox="1"/>
          <p:nvPr/>
        </p:nvSpPr>
        <p:spPr>
          <a:xfrm>
            <a:off x="7410893" y="5812628"/>
            <a:ext cx="1348202" cy="584775"/>
          </a:xfrm>
          <a:prstGeom prst="rect">
            <a:avLst/>
          </a:prstGeom>
          <a:noFill/>
        </p:spPr>
        <p:txBody>
          <a:bodyPr wrap="square" rtlCol="0">
            <a:spAutoFit/>
          </a:bodyPr>
          <a:lstStyle/>
          <a:p>
            <a:r>
              <a:rPr lang="en-GB" sz="3200" b="1" dirty="0" smtClean="0"/>
              <a:t>t/ha</a:t>
            </a:r>
            <a:endParaRPr lang="en-GB" sz="3200" b="1" dirty="0"/>
          </a:p>
        </p:txBody>
      </p:sp>
      <p:pic>
        <p:nvPicPr>
          <p:cNvPr id="10" name="Picture 1" descr="colour single line - Dept Land E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092" y="5862167"/>
            <a:ext cx="1529628" cy="45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91522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5" name="TextBox 4"/>
          <p:cNvSpPr txBox="1"/>
          <p:nvPr/>
        </p:nvSpPr>
        <p:spPr>
          <a:xfrm>
            <a:off x="447676" y="459930"/>
            <a:ext cx="8286750" cy="5016758"/>
          </a:xfrm>
          <a:prstGeom prst="rect">
            <a:avLst/>
          </a:prstGeom>
          <a:noFill/>
        </p:spPr>
        <p:txBody>
          <a:bodyPr wrap="square" rtlCol="0">
            <a:spAutoFit/>
          </a:bodyPr>
          <a:lstStyle/>
          <a:p>
            <a:pPr>
              <a:spcBef>
                <a:spcPts val="3000"/>
              </a:spcBef>
            </a:pPr>
            <a:r>
              <a:rPr lang="en-GB" sz="4000" b="1" dirty="0"/>
              <a:t>FARMING &amp; </a:t>
            </a:r>
            <a:r>
              <a:rPr lang="en-GB" sz="4000" b="1" dirty="0" smtClean="0"/>
              <a:t>ECOSYSTEM </a:t>
            </a:r>
          </a:p>
          <a:p>
            <a:pPr marL="342900" lvl="0" indent="-342900">
              <a:buFont typeface="Arial" panose="020B0604020202020204" pitchFamily="34" charset="0"/>
              <a:buChar char="•"/>
            </a:pPr>
            <a:r>
              <a:rPr lang="en-GB" sz="4000" dirty="0" smtClean="0"/>
              <a:t>Production</a:t>
            </a:r>
            <a:endParaRPr lang="en-GB" sz="3600" dirty="0" smtClean="0"/>
          </a:p>
          <a:p>
            <a:pPr marL="342900" lvl="0" indent="-342900">
              <a:buFont typeface="Arial" panose="020B0604020202020204" pitchFamily="34" charset="0"/>
              <a:buChar char="•"/>
            </a:pPr>
            <a:r>
              <a:rPr lang="en-GB" sz="4000" dirty="0" smtClean="0"/>
              <a:t>Optimising </a:t>
            </a:r>
            <a:r>
              <a:rPr lang="en-GB" sz="4000" dirty="0"/>
              <a:t>inputs and resources</a:t>
            </a:r>
            <a:endParaRPr lang="en-GB" sz="3600" dirty="0"/>
          </a:p>
          <a:p>
            <a:pPr marL="342900" lvl="0" indent="-342900">
              <a:buFont typeface="Arial" panose="020B0604020202020204" pitchFamily="34" charset="0"/>
              <a:buChar char="•"/>
            </a:pPr>
            <a:r>
              <a:rPr lang="en-GB" sz="4000" dirty="0" smtClean="0"/>
              <a:t>Psychology - </a:t>
            </a:r>
            <a:r>
              <a:rPr lang="en-GB" sz="4000" dirty="0"/>
              <a:t>Social</a:t>
            </a:r>
            <a:endParaRPr lang="en-GB" sz="3600" dirty="0"/>
          </a:p>
          <a:p>
            <a:pPr marL="342900" lvl="0" indent="-342900">
              <a:buFont typeface="Arial" panose="020B0604020202020204" pitchFamily="34" charset="0"/>
              <a:buChar char="•"/>
            </a:pPr>
            <a:r>
              <a:rPr lang="en-GB" sz="4000" dirty="0" smtClean="0"/>
              <a:t>Psychology - </a:t>
            </a:r>
            <a:r>
              <a:rPr lang="en-GB" sz="4000" dirty="0"/>
              <a:t>Individual</a:t>
            </a:r>
            <a:endParaRPr lang="en-GB" sz="3600" dirty="0"/>
          </a:p>
          <a:p>
            <a:pPr marL="342900" lvl="0" indent="-342900">
              <a:buFont typeface="Arial" panose="020B0604020202020204" pitchFamily="34" charset="0"/>
              <a:buChar char="•"/>
            </a:pPr>
            <a:r>
              <a:rPr lang="en-GB" sz="4000" dirty="0" smtClean="0"/>
              <a:t>Resources </a:t>
            </a:r>
            <a:r>
              <a:rPr lang="en-GB" sz="4000" dirty="0"/>
              <a:t>(land/climate)</a:t>
            </a:r>
            <a:endParaRPr lang="en-GB" sz="3600" dirty="0"/>
          </a:p>
          <a:p>
            <a:pPr marL="342900" lvl="0" indent="-342900">
              <a:buFont typeface="Arial" panose="020B0604020202020204" pitchFamily="34" charset="0"/>
              <a:buChar char="•"/>
            </a:pPr>
            <a:r>
              <a:rPr lang="en-GB" sz="4000" dirty="0"/>
              <a:t>Resources (financial)</a:t>
            </a:r>
            <a:endParaRPr lang="en-GB" sz="3600" dirty="0"/>
          </a:p>
          <a:p>
            <a:pPr marL="342900" lvl="0" indent="-342900">
              <a:buFont typeface="Arial" panose="020B0604020202020204" pitchFamily="34" charset="0"/>
              <a:buChar char="•"/>
            </a:pPr>
            <a:r>
              <a:rPr lang="en-GB" sz="4000" dirty="0"/>
              <a:t>Environment (</a:t>
            </a:r>
            <a:r>
              <a:rPr lang="en-GB" sz="4000" i="1" dirty="0" err="1"/>
              <a:t>plagas</a:t>
            </a:r>
            <a:r>
              <a:rPr lang="en-GB" sz="4000" dirty="0"/>
              <a:t>/climate/soil)</a:t>
            </a:r>
            <a:endParaRPr lang="en-GB" sz="3600" dirty="0"/>
          </a:p>
        </p:txBody>
      </p:sp>
      <p:pic>
        <p:nvPicPr>
          <p:cNvPr id="6" name="Picture 1" descr="colour single line - Dept Land E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38484" y="77607"/>
            <a:ext cx="1529628" cy="45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42677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5" name="TextBox 4"/>
          <p:cNvSpPr txBox="1"/>
          <p:nvPr/>
        </p:nvSpPr>
        <p:spPr>
          <a:xfrm>
            <a:off x="447676" y="459930"/>
            <a:ext cx="8286750" cy="5083251"/>
          </a:xfrm>
          <a:prstGeom prst="rect">
            <a:avLst/>
          </a:prstGeom>
          <a:noFill/>
        </p:spPr>
        <p:txBody>
          <a:bodyPr wrap="square" rtlCol="0">
            <a:spAutoFit/>
          </a:bodyPr>
          <a:lstStyle/>
          <a:p>
            <a:r>
              <a:rPr lang="en-GB" sz="3600" b="1" dirty="0" smtClean="0"/>
              <a:t>PSYCHOLOGY (human resources)</a:t>
            </a:r>
          </a:p>
          <a:p>
            <a:endParaRPr lang="en-GB" sz="3200" b="1" dirty="0" smtClean="0"/>
          </a:p>
          <a:p>
            <a:pPr marL="800100" lvl="1" indent="-342900">
              <a:lnSpc>
                <a:spcPct val="120000"/>
              </a:lnSpc>
              <a:buFont typeface="Courier New" panose="02070309020205020404" pitchFamily="49" charset="0"/>
              <a:buChar char="o"/>
            </a:pPr>
            <a:r>
              <a:rPr lang="en-GB" sz="3600" dirty="0" smtClean="0"/>
              <a:t>Motivations</a:t>
            </a:r>
            <a:endParaRPr lang="en-GB" sz="3200" dirty="0" smtClean="0"/>
          </a:p>
          <a:p>
            <a:pPr marL="800100" lvl="1" indent="-342900">
              <a:lnSpc>
                <a:spcPct val="120000"/>
              </a:lnSpc>
              <a:buFont typeface="Courier New" panose="02070309020205020404" pitchFamily="49" charset="0"/>
              <a:buChar char="o"/>
            </a:pPr>
            <a:r>
              <a:rPr lang="en-GB" sz="3600" dirty="0" smtClean="0"/>
              <a:t>Incentives (rewards/deterrents)</a:t>
            </a:r>
            <a:endParaRPr lang="en-GB" sz="3200" dirty="0" smtClean="0"/>
          </a:p>
          <a:p>
            <a:pPr marL="800100" lvl="1" indent="-342900">
              <a:lnSpc>
                <a:spcPct val="120000"/>
              </a:lnSpc>
              <a:buFont typeface="Courier New" panose="02070309020205020404" pitchFamily="49" charset="0"/>
              <a:buChar char="o"/>
            </a:pPr>
            <a:r>
              <a:rPr lang="en-GB" sz="3600" dirty="0" smtClean="0"/>
              <a:t>Preferences (desires/aversions)</a:t>
            </a:r>
            <a:endParaRPr lang="en-GB" sz="3200" dirty="0" smtClean="0"/>
          </a:p>
          <a:p>
            <a:pPr marL="800100" lvl="1" indent="-342900">
              <a:lnSpc>
                <a:spcPct val="120000"/>
              </a:lnSpc>
              <a:buFont typeface="Courier New" panose="02070309020205020404" pitchFamily="49" charset="0"/>
              <a:buChar char="o"/>
            </a:pPr>
            <a:r>
              <a:rPr lang="en-GB" sz="3600" dirty="0" smtClean="0"/>
              <a:t>Resources (</a:t>
            </a:r>
            <a:r>
              <a:rPr lang="en-GB" sz="3600" dirty="0" err="1" smtClean="0"/>
              <a:t>cognit</a:t>
            </a:r>
            <a:r>
              <a:rPr lang="en-GB" sz="3600" dirty="0" smtClean="0"/>
              <a:t>/social/human/</a:t>
            </a:r>
            <a:r>
              <a:rPr lang="en-GB" sz="3600" dirty="0" err="1" smtClean="0"/>
              <a:t>educ</a:t>
            </a:r>
            <a:r>
              <a:rPr lang="en-GB" sz="3600" dirty="0" smtClean="0"/>
              <a:t>)</a:t>
            </a:r>
            <a:endParaRPr lang="en-GB" sz="3200" dirty="0" smtClean="0"/>
          </a:p>
          <a:p>
            <a:pPr marL="800100" lvl="1" indent="-342900">
              <a:lnSpc>
                <a:spcPct val="120000"/>
              </a:lnSpc>
              <a:buFont typeface="Courier New" panose="02070309020205020404" pitchFamily="49" charset="0"/>
              <a:buChar char="o"/>
            </a:pPr>
            <a:r>
              <a:rPr lang="en-GB" sz="3600" dirty="0" smtClean="0"/>
              <a:t>Environment (social)</a:t>
            </a:r>
            <a:endParaRPr lang="en-GB" sz="3200" dirty="0" smtClean="0"/>
          </a:p>
          <a:p>
            <a:pPr marL="800100" lvl="1" indent="-342900">
              <a:lnSpc>
                <a:spcPct val="120000"/>
              </a:lnSpc>
              <a:buFont typeface="Courier New" panose="02070309020205020404" pitchFamily="49" charset="0"/>
              <a:buChar char="o"/>
            </a:pPr>
            <a:r>
              <a:rPr lang="en-GB" sz="3600" dirty="0" smtClean="0"/>
              <a:t>Culture / History</a:t>
            </a:r>
            <a:endParaRPr lang="en-GB" sz="3200" dirty="0" smtClean="0"/>
          </a:p>
        </p:txBody>
      </p:sp>
      <p:pic>
        <p:nvPicPr>
          <p:cNvPr id="6" name="Picture 1" descr="colour single line - Dept Land E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38484" y="77607"/>
            <a:ext cx="1529628" cy="45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66838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3" cstate="print">
            <a:extLst>
              <a:ext uri="{28A0092B-C50C-407E-A947-70E740481C1C}">
                <a14:useLocalDpi xmlns:a14="http://schemas.microsoft.com/office/drawing/2010/main" val="0"/>
              </a:ext>
            </a:extLst>
          </a:blip>
          <a:srcRect l="1990" t="1041" r="442" b="-5670"/>
          <a:stretch/>
        </p:blipFill>
        <p:spPr bwMode="auto">
          <a:xfrm>
            <a:off x="1" y="6384735"/>
            <a:ext cx="9144000" cy="516665"/>
          </a:xfrm>
          <a:prstGeom prst="rect">
            <a:avLst/>
          </a:prstGeom>
          <a:noFill/>
          <a:ln>
            <a:noFill/>
          </a:ln>
        </p:spPr>
      </p:pic>
      <p:sp>
        <p:nvSpPr>
          <p:cNvPr id="5" name="TextBox 4"/>
          <p:cNvSpPr txBox="1"/>
          <p:nvPr/>
        </p:nvSpPr>
        <p:spPr>
          <a:xfrm>
            <a:off x="447676" y="459930"/>
            <a:ext cx="8286750" cy="5509200"/>
          </a:xfrm>
          <a:prstGeom prst="rect">
            <a:avLst/>
          </a:prstGeom>
          <a:noFill/>
        </p:spPr>
        <p:txBody>
          <a:bodyPr wrap="square" rtlCol="0">
            <a:spAutoFit/>
          </a:bodyPr>
          <a:lstStyle/>
          <a:p>
            <a:pPr lvl="0"/>
            <a:r>
              <a:rPr lang="en-GB" sz="3200" b="1" dirty="0"/>
              <a:t>DOMAINS</a:t>
            </a:r>
            <a:endParaRPr lang="en-GB" sz="2800" b="1" dirty="0"/>
          </a:p>
          <a:p>
            <a:pPr marL="742950" lvl="1" indent="-285750">
              <a:buFont typeface="Arial" panose="020B0604020202020204" pitchFamily="34" charset="0"/>
              <a:buChar char="•"/>
            </a:pPr>
            <a:r>
              <a:rPr lang="en-GB" sz="3200" dirty="0"/>
              <a:t>Media</a:t>
            </a:r>
            <a:endParaRPr lang="en-GB" sz="2800" dirty="0"/>
          </a:p>
          <a:p>
            <a:pPr marL="742950" lvl="1" indent="-285750">
              <a:buFont typeface="Arial" panose="020B0604020202020204" pitchFamily="34" charset="0"/>
              <a:buChar char="•"/>
            </a:pPr>
            <a:r>
              <a:rPr lang="en-GB" sz="3200" dirty="0"/>
              <a:t>Social</a:t>
            </a:r>
            <a:endParaRPr lang="en-GB" sz="2800" dirty="0"/>
          </a:p>
          <a:p>
            <a:pPr marL="742950" lvl="1" indent="-285750">
              <a:buFont typeface="Arial" panose="020B0604020202020204" pitchFamily="34" charset="0"/>
              <a:buChar char="•"/>
            </a:pPr>
            <a:r>
              <a:rPr lang="en-GB" sz="3200" dirty="0" smtClean="0"/>
              <a:t>Psychology</a:t>
            </a:r>
            <a:endParaRPr lang="en-GB" sz="2800" dirty="0"/>
          </a:p>
          <a:p>
            <a:pPr marL="742950" lvl="1" indent="-285750">
              <a:buFont typeface="Arial" panose="020B0604020202020204" pitchFamily="34" charset="0"/>
              <a:buChar char="•"/>
            </a:pPr>
            <a:r>
              <a:rPr lang="en-GB" sz="3200" dirty="0"/>
              <a:t>Economic</a:t>
            </a:r>
            <a:endParaRPr lang="en-GB" sz="2800" dirty="0"/>
          </a:p>
          <a:p>
            <a:pPr marL="742950" lvl="1" indent="-285750">
              <a:buFont typeface="Arial" panose="020B0604020202020204" pitchFamily="34" charset="0"/>
              <a:buChar char="•"/>
            </a:pPr>
            <a:r>
              <a:rPr lang="en-GB" sz="3200" dirty="0"/>
              <a:t>Food</a:t>
            </a:r>
            <a:endParaRPr lang="en-GB" sz="2800" dirty="0"/>
          </a:p>
          <a:p>
            <a:pPr marL="742950" lvl="1" indent="-285750">
              <a:buFont typeface="Arial" panose="020B0604020202020204" pitchFamily="34" charset="0"/>
              <a:buChar char="•"/>
            </a:pPr>
            <a:r>
              <a:rPr lang="en-GB" sz="3200" dirty="0"/>
              <a:t>Activity</a:t>
            </a:r>
            <a:endParaRPr lang="en-GB" sz="2800" dirty="0"/>
          </a:p>
          <a:p>
            <a:pPr marL="742950" lvl="1" indent="-285750">
              <a:buFont typeface="Arial" panose="020B0604020202020204" pitchFamily="34" charset="0"/>
              <a:buChar char="•"/>
            </a:pPr>
            <a:r>
              <a:rPr lang="en-GB" sz="3200" dirty="0"/>
              <a:t>Infrastructure</a:t>
            </a:r>
            <a:endParaRPr lang="en-GB" sz="2800" dirty="0"/>
          </a:p>
          <a:p>
            <a:pPr marL="742950" lvl="1" indent="-285750">
              <a:buFont typeface="Arial" panose="020B0604020202020204" pitchFamily="34" charset="0"/>
              <a:buChar char="•"/>
            </a:pPr>
            <a:r>
              <a:rPr lang="en-GB" sz="3200" dirty="0"/>
              <a:t>Developmental</a:t>
            </a:r>
            <a:endParaRPr lang="en-GB" sz="2800" dirty="0"/>
          </a:p>
          <a:p>
            <a:pPr marL="742950" lvl="1" indent="-285750">
              <a:buFont typeface="Arial" panose="020B0604020202020204" pitchFamily="34" charset="0"/>
              <a:buChar char="•"/>
            </a:pPr>
            <a:r>
              <a:rPr lang="en-GB" sz="3200" dirty="0" smtClean="0"/>
              <a:t>Biological</a:t>
            </a:r>
          </a:p>
          <a:p>
            <a:pPr marL="742950" lvl="1" indent="-285750">
              <a:buFont typeface="Arial" panose="020B0604020202020204" pitchFamily="34" charset="0"/>
              <a:buChar char="•"/>
            </a:pPr>
            <a:r>
              <a:rPr lang="en-GB" sz="3200" dirty="0" smtClean="0"/>
              <a:t>Medical</a:t>
            </a:r>
            <a:endParaRPr lang="en-GB" sz="4400" dirty="0"/>
          </a:p>
        </p:txBody>
      </p:sp>
      <p:pic>
        <p:nvPicPr>
          <p:cNvPr id="6" name="Picture 1" descr="colour single line - Dept Land E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38484" y="77607"/>
            <a:ext cx="1529628" cy="45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686239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23389</TotalTime>
  <Words>2372</Words>
  <Application>Microsoft Office PowerPoint</Application>
  <PresentationFormat>On-screen Show (4:3)</PresentationFormat>
  <Paragraphs>397</Paragraphs>
  <Slides>33</Slides>
  <Notes>33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Calibri</vt:lpstr>
      <vt:lpstr>Calibri Light</vt:lpstr>
      <vt:lpstr>Courier New</vt:lpstr>
      <vt:lpstr>Times New Roman</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Vasiliki Tzortzi</dc:creator>
  <cp:lastModifiedBy>mar58</cp:lastModifiedBy>
  <cp:revision>129</cp:revision>
  <cp:lastPrinted>2019-05-29T13:43:21Z</cp:lastPrinted>
  <dcterms:created xsi:type="dcterms:W3CDTF">2019-02-19T10:29:36Z</dcterms:created>
  <dcterms:modified xsi:type="dcterms:W3CDTF">2019-07-08T08:00:17Z</dcterms:modified>
</cp:coreProperties>
</file>